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59" r:id="rId6"/>
    <p:sldId id="263" r:id="rId7"/>
    <p:sldId id="264" r:id="rId8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84" userDrawn="1">
          <p15:clr>
            <a:srgbClr val="A4A3A4"/>
          </p15:clr>
        </p15:guide>
        <p15:guide id="2" orient="horz" pos="975" userDrawn="1">
          <p15:clr>
            <a:srgbClr val="A4A3A4"/>
          </p15:clr>
        </p15:guide>
        <p15:guide id="3" pos="7683" userDrawn="1">
          <p15:clr>
            <a:srgbClr val="A4A3A4"/>
          </p15:clr>
        </p15:guide>
        <p15:guide id="4" orient="horz" pos="4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303"/>
    <a:srgbClr val="F2F2F2"/>
    <a:srgbClr val="A2C52D"/>
    <a:srgbClr val="1398D6"/>
    <a:srgbClr val="A88C54"/>
    <a:srgbClr val="2B438E"/>
    <a:srgbClr val="29A3DE"/>
    <a:srgbClr val="E96121"/>
    <a:srgbClr val="E03C26"/>
    <a:srgbClr val="1D7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8" y="78"/>
      </p:cViewPr>
      <p:guideLst>
        <p:guide pos="784"/>
        <p:guide orient="horz" pos="975"/>
        <p:guide pos="7683"/>
        <p:guide orient="horz" pos="41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E9675-295A-0243-AB77-2660C53AF8F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AE28-77C4-A94D-9F91-7D0D518A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6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05345D-402B-43CD-99B0-C269DF06C760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B138146-3D2A-4772-B255-C3C79A5AEFD2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C16F3E-9F3A-446F-9E5E-C138197E3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/>
          <a:stretch/>
        </p:blipFill>
        <p:spPr>
          <a:xfrm flipV="1">
            <a:off x="8683914" y="-5"/>
            <a:ext cx="4754815" cy="2252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94D014D-6780-4E19-9F46-A5457498F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79" t="7021" r="-3879" b="-3738"/>
          <a:stretch/>
        </p:blipFill>
        <p:spPr>
          <a:xfrm rot="17717621">
            <a:off x="416554" y="5311271"/>
            <a:ext cx="1689879" cy="3589089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B14343-B7EB-C06A-8A95-A034B5E33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7533" y="1026767"/>
            <a:ext cx="1770618" cy="504522"/>
          </a:xfrm>
          <a:prstGeom prst="rect">
            <a:avLst/>
          </a:prstGeom>
        </p:spPr>
      </p:pic>
      <p:pic>
        <p:nvPicPr>
          <p:cNvPr id="9" name="Picture 2" descr="Национальный проект «Образование» |">
            <a:extLst>
              <a:ext uri="{FF2B5EF4-FFF2-40B4-BE49-F238E27FC236}">
                <a16:creationId xmlns:a16="http://schemas.microsoft.com/office/drawing/2014/main" xmlns="" id="{1EA5582B-3501-856C-1505-C6F9D9E9F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8" y="525517"/>
            <a:ext cx="1631274" cy="16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4612DA-80C4-F615-404B-E09574DE9F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1056" y="6374245"/>
            <a:ext cx="2021367" cy="51346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C3ACE74-3BDE-44DE-AA2F-9A6B2A88231D}"/>
              </a:ext>
            </a:extLst>
          </p:cNvPr>
          <p:cNvGrpSpPr/>
          <p:nvPr userDrawn="1"/>
        </p:nvGrpSpPr>
        <p:grpSpPr>
          <a:xfrm>
            <a:off x="10162906" y="445721"/>
            <a:ext cx="1540043" cy="1540043"/>
            <a:chOff x="756270" y="311366"/>
            <a:chExt cx="1582169" cy="158216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B595301-56F7-4F81-9E0F-17F4B4C2389F}"/>
                </a:ext>
              </a:extLst>
            </p:cNvPr>
            <p:cNvSpPr/>
            <p:nvPr/>
          </p:nvSpPr>
          <p:spPr>
            <a:xfrm>
              <a:off x="756270" y="311366"/>
              <a:ext cx="1582169" cy="15821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20C0310-C9BA-4F60-91B4-11D8CA58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32" y="590168"/>
              <a:ext cx="1035536" cy="93612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6DB5F5F-A079-E9CE-10AA-F21CD002416B}"/>
              </a:ext>
            </a:extLst>
          </p:cNvPr>
          <p:cNvGrpSpPr/>
          <p:nvPr userDrawn="1"/>
        </p:nvGrpSpPr>
        <p:grpSpPr>
          <a:xfrm>
            <a:off x="12189313" y="3595225"/>
            <a:ext cx="1325847" cy="3658734"/>
            <a:chOff x="-500051" y="987373"/>
            <a:chExt cx="1884558" cy="65371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xmlns="" id="{EC6141EB-BA27-A3FE-A13E-84280BFDD738}"/>
                </a:ext>
              </a:extLst>
            </p:cNvPr>
            <p:cNvSpPr/>
            <p:nvPr userDrawn="1"/>
          </p:nvSpPr>
          <p:spPr>
            <a:xfrm rot="16200000">
              <a:off x="-1155629" y="1642951"/>
              <a:ext cx="2226186" cy="915030"/>
            </a:xfrm>
            <a:prstGeom prst="parallelogram">
              <a:avLst>
                <a:gd name="adj" fmla="val 102443"/>
              </a:avLst>
            </a:prstGeom>
            <a:solidFill>
              <a:srgbClr val="ED1C24">
                <a:alpha val="452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24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C1239130-7F7F-B8C6-F5FB-75070C595137}"/>
                </a:ext>
              </a:extLst>
            </p:cNvPr>
            <p:cNvGrpSpPr/>
            <p:nvPr userDrawn="1"/>
          </p:nvGrpSpPr>
          <p:grpSpPr>
            <a:xfrm>
              <a:off x="-456494" y="2407726"/>
              <a:ext cx="1841001" cy="5116785"/>
              <a:chOff x="7838129" y="-1874544"/>
              <a:chExt cx="3447658" cy="9582239"/>
            </a:xfrm>
          </p:grpSpPr>
          <p:sp>
            <p:nvSpPr>
              <p:cNvPr id="26" name="Параллелограмм 25">
                <a:extLst>
                  <a:ext uri="{FF2B5EF4-FFF2-40B4-BE49-F238E27FC236}">
                    <a16:creationId xmlns:a16="http://schemas.microsoft.com/office/drawing/2014/main" xmlns="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7" name="Параллелограмм 26">
                <a:extLst>
                  <a:ext uri="{FF2B5EF4-FFF2-40B4-BE49-F238E27FC236}">
                    <a16:creationId xmlns:a16="http://schemas.microsoft.com/office/drawing/2014/main" xmlns="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8" name="Параллелограмм 27">
                <a:extLst>
                  <a:ext uri="{FF2B5EF4-FFF2-40B4-BE49-F238E27FC236}">
                    <a16:creationId xmlns:a16="http://schemas.microsoft.com/office/drawing/2014/main" xmlns="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79" y="6247138"/>
            <a:ext cx="1880540" cy="6149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5" y="579518"/>
            <a:ext cx="933822" cy="13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1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6DFEE3-AA3D-EB7E-6066-D23D120B71CC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AAE239-D10B-BE92-156E-009351C93DAC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0E6E5F-96EC-9006-FF62-1A328B63A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 r="13397"/>
          <a:stretch/>
        </p:blipFill>
        <p:spPr>
          <a:xfrm flipV="1">
            <a:off x="10630874" y="-6"/>
            <a:ext cx="2807856" cy="19501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0873512-6419-9CF4-433D-3DC986BB2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55000"/>
          </a:blip>
          <a:srcRect l="3879" t="7021" r="-3879" b="-3738"/>
          <a:stretch/>
        </p:blipFill>
        <p:spPr>
          <a:xfrm rot="17717621">
            <a:off x="651158" y="5184607"/>
            <a:ext cx="1475819" cy="3940056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95167D-2404-6166-8522-932375045A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9709" y="6296812"/>
            <a:ext cx="2786347" cy="7077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33746" y="6791035"/>
            <a:ext cx="105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E0303"/>
                </a:solidFill>
                <a:latin typeface="Century Gothic" panose="020B0502020202020204" pitchFamily="34" charset="0"/>
              </a:rPr>
              <a:t>обратная </a:t>
            </a:r>
            <a:endParaRPr lang="ru-RU" sz="1200" b="1" dirty="0" smtClean="0">
              <a:solidFill>
                <a:srgbClr val="7E030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E0303"/>
                </a:solidFill>
                <a:latin typeface="Century Gothic" panose="020B0502020202020204" pitchFamily="34" charset="0"/>
              </a:rPr>
              <a:t>связь</a:t>
            </a:r>
            <a:endParaRPr lang="ru-RU" sz="1200" b="1" dirty="0">
              <a:solidFill>
                <a:srgbClr val="7E030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3" y="6272558"/>
            <a:ext cx="2069666" cy="67678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DB02F70-3DE9-DACE-2838-F5E9E8F78238}"/>
              </a:ext>
            </a:extLst>
          </p:cNvPr>
          <p:cNvGrpSpPr/>
          <p:nvPr userDrawn="1"/>
        </p:nvGrpSpPr>
        <p:grpSpPr>
          <a:xfrm>
            <a:off x="0" y="0"/>
            <a:ext cx="4308260" cy="461162"/>
            <a:chOff x="191440" y="6635239"/>
            <a:chExt cx="5710991" cy="76842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C1239130-7F7F-B8C6-F5FB-75070C595137}"/>
                </a:ext>
              </a:extLst>
            </p:cNvPr>
            <p:cNvGrpSpPr/>
            <p:nvPr userDrawn="1"/>
          </p:nvGrpSpPr>
          <p:grpSpPr>
            <a:xfrm rot="5400000">
              <a:off x="875091" y="5951588"/>
              <a:ext cx="768428" cy="2135729"/>
              <a:chOff x="7838129" y="-1874544"/>
              <a:chExt cx="3447658" cy="9582239"/>
            </a:xfrm>
          </p:grpSpPr>
          <p:sp>
            <p:nvSpPr>
              <p:cNvPr id="21" name="Параллелограмм 20">
                <a:extLst>
                  <a:ext uri="{FF2B5EF4-FFF2-40B4-BE49-F238E27FC236}">
                    <a16:creationId xmlns:a16="http://schemas.microsoft.com/office/drawing/2014/main" xmlns="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3" name="Параллелограмм 22">
                <a:extLst>
                  <a:ext uri="{FF2B5EF4-FFF2-40B4-BE49-F238E27FC236}">
                    <a16:creationId xmlns:a16="http://schemas.microsoft.com/office/drawing/2014/main" xmlns="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4" name="Параллелограмм 23">
                <a:extLst>
                  <a:ext uri="{FF2B5EF4-FFF2-40B4-BE49-F238E27FC236}">
                    <a16:creationId xmlns:a16="http://schemas.microsoft.com/office/drawing/2014/main" xmlns="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9F4939D-E420-8B38-C5BA-F2FB76ABD2CF}"/>
                </a:ext>
              </a:extLst>
            </p:cNvPr>
            <p:cNvGrpSpPr/>
            <p:nvPr userDrawn="1"/>
          </p:nvGrpSpPr>
          <p:grpSpPr>
            <a:xfrm rot="16200000" flipV="1">
              <a:off x="2651889" y="5951589"/>
              <a:ext cx="768428" cy="2135729"/>
              <a:chOff x="7838129" y="-1874544"/>
              <a:chExt cx="3447658" cy="9582239"/>
            </a:xfrm>
          </p:grpSpPr>
          <p:sp>
            <p:nvSpPr>
              <p:cNvPr id="18" name="Параллелограмм 17">
                <a:extLst>
                  <a:ext uri="{FF2B5EF4-FFF2-40B4-BE49-F238E27FC236}">
                    <a16:creationId xmlns:a16="http://schemas.microsoft.com/office/drawing/2014/main" xmlns="" id="{88EC117B-1E0E-0E27-9445-77E14D2571CD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9" name="Параллелограмм 18">
                <a:extLst>
                  <a:ext uri="{FF2B5EF4-FFF2-40B4-BE49-F238E27FC236}">
                    <a16:creationId xmlns:a16="http://schemas.microsoft.com/office/drawing/2014/main" xmlns="" id="{7D877B99-7B2B-A2FC-01E4-C52749AA11E9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0" name="Параллелограмм 19">
                <a:extLst>
                  <a:ext uri="{FF2B5EF4-FFF2-40B4-BE49-F238E27FC236}">
                    <a16:creationId xmlns:a16="http://schemas.microsoft.com/office/drawing/2014/main" xmlns="" id="{146A4273-3E09-5902-6774-18E3DFC5FEE0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80CE2A15-E8CA-63D5-ABEE-7A5F33D4D264}"/>
                </a:ext>
              </a:extLst>
            </p:cNvPr>
            <p:cNvGrpSpPr/>
            <p:nvPr userDrawn="1"/>
          </p:nvGrpSpPr>
          <p:grpSpPr>
            <a:xfrm rot="5400000">
              <a:off x="4450353" y="5951589"/>
              <a:ext cx="768428" cy="2135729"/>
              <a:chOff x="7838129" y="-1874544"/>
              <a:chExt cx="3447658" cy="9582239"/>
            </a:xfrm>
          </p:grpSpPr>
          <p:sp>
            <p:nvSpPr>
              <p:cNvPr id="15" name="Параллелограмм 14">
                <a:extLst>
                  <a:ext uri="{FF2B5EF4-FFF2-40B4-BE49-F238E27FC236}">
                    <a16:creationId xmlns:a16="http://schemas.microsoft.com/office/drawing/2014/main" xmlns="" id="{B96FE849-19F2-38E8-6792-EEA67AB94D14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6" name="Параллелограмм 15">
                <a:extLst>
                  <a:ext uri="{FF2B5EF4-FFF2-40B4-BE49-F238E27FC236}">
                    <a16:creationId xmlns:a16="http://schemas.microsoft.com/office/drawing/2014/main" xmlns="" id="{51692609-1D08-263C-6E38-0A3E8DB0D5C2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7" name="Параллелограмм 16">
                <a:extLst>
                  <a:ext uri="{FF2B5EF4-FFF2-40B4-BE49-F238E27FC236}">
                    <a16:creationId xmlns:a16="http://schemas.microsoft.com/office/drawing/2014/main" xmlns="" id="{1B8579AE-4C71-E869-7D09-4E6E2B5D240C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807" y="5702719"/>
            <a:ext cx="1069763" cy="1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3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5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0406-15B7-4093-A69D-2D1FF74F0C5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86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80858" y="1786561"/>
            <a:ext cx="8715375" cy="11509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ЦЕНТР ОБРАЗОВАНИЯ ЕСТЕСТВЕННО-НАУЧНОЙ И ТЕХНОЛОГИЧЕСКОЙ НАПРАВЛЕННОСТЕЙ «ТОЧКА РОСТА» МБОУ СОШ №3 г. Реж 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49893" y="2937499"/>
            <a:ext cx="9358605" cy="3705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Дополнительные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общеобразовательные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программы: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–проектирование, 3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-моделирование и 3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печать.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Физика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экспериментах. 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рограммы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внеурочной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Информатика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вокруг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нас.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Дополнительные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вопросы к курсу органической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химии.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Многообразие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организмов. Организм человека. Решение проблемных задач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ЕГЭ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Решение физических задач повышенной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сложности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663049" y="1055136"/>
            <a:ext cx="12592714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Всероссийский конкурс исследовательских и проектных работ учащихся «ЮНОСТЬ. НАУКА. КУЛЬТУРА», 2022 год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19540" b="10962"/>
          <a:stretch/>
        </p:blipFill>
        <p:spPr>
          <a:xfrm>
            <a:off x="663049" y="2211190"/>
            <a:ext cx="3937752" cy="221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11" y="2196994"/>
            <a:ext cx="3951686" cy="222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63" y="2211190"/>
            <a:ext cx="3951686" cy="222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63049" y="4497190"/>
            <a:ext cx="39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Жиянов</a:t>
            </a:r>
            <a:r>
              <a:rPr lang="ru-RU" dirty="0" smtClean="0"/>
              <a:t> Артем, лауреат </a:t>
            </a:r>
            <a:r>
              <a:rPr lang="en-US" dirty="0" smtClean="0"/>
              <a:t>II </a:t>
            </a:r>
            <a:r>
              <a:rPr lang="ru-RU" dirty="0" smtClean="0"/>
              <a:t>степени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err="1" smtClean="0"/>
              <a:t>Чичканова</a:t>
            </a:r>
            <a:r>
              <a:rPr lang="ru-RU" dirty="0" smtClean="0"/>
              <a:t> Т.В.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76806" y="4497189"/>
            <a:ext cx="403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Чичканов</a:t>
            </a:r>
            <a:r>
              <a:rPr lang="ru-RU" dirty="0" smtClean="0"/>
              <a:t> Павел, лауреат </a:t>
            </a:r>
            <a:r>
              <a:rPr lang="en-US" dirty="0"/>
              <a:t>II </a:t>
            </a:r>
            <a:r>
              <a:rPr lang="ru-RU" dirty="0" smtClean="0"/>
              <a:t>степени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err="1" smtClean="0"/>
              <a:t>Семенишина</a:t>
            </a:r>
            <a:r>
              <a:rPr lang="ru-RU" dirty="0" smtClean="0"/>
              <a:t> И.В.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7497" y="4506389"/>
            <a:ext cx="393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Юлдашев Давид, лауреат </a:t>
            </a:r>
            <a:r>
              <a:rPr lang="en-US" dirty="0" smtClean="0"/>
              <a:t>I</a:t>
            </a:r>
            <a:r>
              <a:rPr lang="ru-RU" dirty="0"/>
              <a:t> </a:t>
            </a:r>
            <a:r>
              <a:rPr lang="ru-RU" dirty="0" smtClean="0"/>
              <a:t>степени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err="1" smtClean="0"/>
              <a:t>Чичканова</a:t>
            </a:r>
            <a:r>
              <a:rPr lang="ru-RU" dirty="0" smtClean="0"/>
              <a:t> Т.В.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597734" y="800323"/>
            <a:ext cx="12325164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Мероприятия, которые проводились при поддержке Президентского фонда культурных инициатив в рамках проекта «Школьные </a:t>
            </a:r>
            <a:r>
              <a:rPr lang="ru-RU" sz="2800" b="1" dirty="0" err="1" smtClean="0">
                <a:latin typeface="Century Gothic" panose="020B0502020202020204" pitchFamily="34" charset="0"/>
              </a:rPr>
              <a:t>ботаны</a:t>
            </a:r>
            <a:r>
              <a:rPr lang="ru-RU" sz="2800" b="1" dirty="0" smtClean="0">
                <a:latin typeface="Century Gothic" panose="020B0502020202020204" pitchFamily="34" charset="0"/>
              </a:rPr>
              <a:t> – будущие Ломоносовы»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 r="16170" b="4167"/>
          <a:stretch/>
        </p:blipFill>
        <p:spPr>
          <a:xfrm>
            <a:off x="1976164" y="2180578"/>
            <a:ext cx="3378045" cy="279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72179" y="5035830"/>
            <a:ext cx="3786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Лауреаты </a:t>
            </a:r>
            <a:r>
              <a:rPr lang="en-US" dirty="0" smtClean="0"/>
              <a:t>XXII</a:t>
            </a:r>
            <a:r>
              <a:rPr lang="ru-RU" dirty="0" smtClean="0"/>
              <a:t> Всероссийского фестиваля наук и искусств  «Творческий потенциал России», 2023 год.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976"/>
          <a:stretch/>
        </p:blipFill>
        <p:spPr>
          <a:xfrm>
            <a:off x="7505131" y="2249377"/>
            <a:ext cx="3498404" cy="277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261983" y="5114481"/>
            <a:ext cx="3741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Абсолютный победитель </a:t>
            </a:r>
            <a:r>
              <a:rPr lang="ru-RU" dirty="0"/>
              <a:t>в интеллектуально-творческой игре-</a:t>
            </a:r>
            <a:r>
              <a:rPr lang="ru-RU" dirty="0" err="1"/>
              <a:t>квесте</a:t>
            </a:r>
            <a:r>
              <a:rPr lang="ru-RU" dirty="0"/>
              <a:t> «ЗНАНИЯ – СИЛА</a:t>
            </a:r>
            <a:r>
              <a:rPr lang="ru-RU" dirty="0" smtClean="0"/>
              <a:t>», 2022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663049" y="1055136"/>
            <a:ext cx="12592714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Всероссийские онлайн-турниры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Организаторы</a:t>
            </a:r>
            <a:r>
              <a:rPr lang="ru-RU" sz="1400" dirty="0">
                <a:latin typeface="Times New Roman" panose="02020603050405020304" pitchFamily="18" charset="0"/>
              </a:rPr>
              <a:t>: Общероссийская Малая академия наук «Интеллект будущего», Центр развития образования, науки и культуры «</a:t>
            </a:r>
            <a:r>
              <a:rPr lang="ru-RU" sz="1400" dirty="0" err="1">
                <a:latin typeface="Times New Roman" panose="02020603050405020304" pitchFamily="18" charset="0"/>
              </a:rPr>
              <a:t>Обнинский</a:t>
            </a:r>
            <a:r>
              <a:rPr lang="ru-RU" sz="1400" dirty="0">
                <a:latin typeface="Times New Roman" panose="02020603050405020304" pitchFamily="18" charset="0"/>
              </a:rPr>
              <a:t> полис».</a:t>
            </a:r>
            <a:endParaRPr lang="ru-RU" sz="1400" dirty="0"/>
          </a:p>
          <a:p>
            <a:pPr>
              <a:lnSpc>
                <a:spcPct val="100000"/>
              </a:lnSpc>
            </a:pP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1" y="2024577"/>
            <a:ext cx="3587572" cy="269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802836" y="4800387"/>
            <a:ext cx="367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Победители Всероссийского конкурса «Классная команда», 2021, 2023 гг.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28" y="2014954"/>
            <a:ext cx="3591710" cy="269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101614" y="4833826"/>
            <a:ext cx="359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Призеры онлайн-турнира по биологии, 2021 год.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" y="2036134"/>
            <a:ext cx="3576302" cy="268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26570" y="4795509"/>
            <a:ext cx="431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Победители открытого онлайн-турнира «Осенний математический марафон».</a:t>
            </a:r>
          </a:p>
          <a:p>
            <a:pPr algn="ctr"/>
            <a:r>
              <a:rPr lang="ru-RU" dirty="0" smtClean="0"/>
              <a:t>Призеры онлайн-турнира по математике, 2021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4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123590" y="1085631"/>
            <a:ext cx="13159003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Мероприятия для обучающихся центров «Точка роста»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91" y="4023219"/>
            <a:ext cx="3780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Победитель и финалисты </a:t>
            </a:r>
            <a:br>
              <a:rPr lang="ru-RU" dirty="0" smtClean="0"/>
            </a:br>
            <a:r>
              <a:rPr lang="ru-RU" dirty="0" smtClean="0"/>
              <a:t>межрегиональной </a:t>
            </a:r>
            <a:r>
              <a:rPr lang="ru-RU" dirty="0" err="1" smtClean="0"/>
              <a:t>квест</a:t>
            </a:r>
            <a:r>
              <a:rPr lang="ru-RU" dirty="0" smtClean="0"/>
              <a:t>-игры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«На </a:t>
            </a:r>
            <a:r>
              <a:rPr lang="ru-RU" dirty="0" smtClean="0"/>
              <a:t>перекрестке наук» </a:t>
            </a:r>
            <a:br>
              <a:rPr lang="ru-RU" dirty="0" smtClean="0"/>
            </a:br>
            <a:r>
              <a:rPr lang="ru-RU" dirty="0" smtClean="0"/>
              <a:t>для обучающихся центров образования «Точка роста» республики Алтай, Иркутской и Свердловской областей, 2023 год.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1" y="1786982"/>
            <a:ext cx="3780631" cy="212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439060" y="4023219"/>
            <a:ext cx="378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Участники регионального конкурса по теории решения изобретательских задач </a:t>
            </a:r>
            <a:br>
              <a:rPr lang="ru-RU" dirty="0" smtClean="0"/>
            </a:br>
            <a:r>
              <a:rPr lang="ru-RU" dirty="0" smtClean="0"/>
              <a:t>«Креатив-бой», 2022, 2023 гг.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58" y="1763843"/>
            <a:ext cx="3906436" cy="219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3" y="1786982"/>
            <a:ext cx="3824094" cy="215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28143" y="4023219"/>
            <a:ext cx="382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Победители областного </a:t>
            </a:r>
            <a:r>
              <a:rPr lang="en-US" dirty="0" smtClean="0"/>
              <a:t>Web-</a:t>
            </a:r>
            <a:r>
              <a:rPr lang="ru-RU" dirty="0" err="1" smtClean="0"/>
              <a:t>квеста</a:t>
            </a:r>
            <a:r>
              <a:rPr lang="ru-RU" dirty="0" smtClean="0"/>
              <a:t> «В поисках кода…» по информатике среди учащихся 5 классов, 2023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62" y="1679713"/>
            <a:ext cx="3690932" cy="277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17662" y="4532477"/>
            <a:ext cx="3491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Победители </a:t>
            </a:r>
            <a:r>
              <a:rPr lang="ru-RU" dirty="0" err="1" smtClean="0"/>
              <a:t>хакатона</a:t>
            </a:r>
            <a:r>
              <a:rPr lang="ru-RU" dirty="0" smtClean="0"/>
              <a:t> «Технологии для мира роботов» в рамках подготовки школьников 6-7 классов РГО к национальной технологической олимпиаде </a:t>
            </a:r>
            <a:r>
              <a:rPr lang="en-US" dirty="0" smtClean="0"/>
              <a:t>Junior (</a:t>
            </a:r>
            <a:r>
              <a:rPr lang="ru-RU" dirty="0" smtClean="0"/>
              <a:t>НТО </a:t>
            </a:r>
            <a:r>
              <a:rPr lang="en-US" dirty="0"/>
              <a:t>Junior</a:t>
            </a:r>
            <a:r>
              <a:rPr lang="en-US" dirty="0" smtClean="0"/>
              <a:t>)</a:t>
            </a:r>
            <a:r>
              <a:rPr lang="ru-RU" dirty="0" smtClean="0"/>
              <a:t>, 2022 год.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9"/>
          <a:stretch/>
        </p:blipFill>
        <p:spPr>
          <a:xfrm>
            <a:off x="7737374" y="1758580"/>
            <a:ext cx="3466117" cy="2773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580116" y="4611344"/>
            <a:ext cx="378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Участники международного инженерного чемпионата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CASE-IN</a:t>
            </a:r>
            <a:r>
              <a:rPr lang="ru-RU" dirty="0" smtClean="0"/>
              <a:t>». Школьная лига, 2023 год.</a:t>
            </a:r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123590" y="1085631"/>
            <a:ext cx="13159003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Мероприятия для обучающихся центров «Точка роста»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663049" y="1055136"/>
            <a:ext cx="12776726" cy="62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Открытый турнир математических игр имени Н.Г. Чеботарева </a:t>
            </a:r>
            <a:br>
              <a:rPr lang="ru-RU" sz="2800" b="1" dirty="0" smtClean="0">
                <a:latin typeface="Century Gothic" panose="020B0502020202020204" pitchFamily="34" charset="0"/>
              </a:rPr>
            </a:br>
            <a:r>
              <a:rPr lang="ru-RU" sz="2800" b="1" dirty="0" smtClean="0">
                <a:latin typeface="Century Gothic" panose="020B0502020202020204" pitchFamily="34" charset="0"/>
              </a:rPr>
              <a:t>для учеников 4-7 классов, 2023 год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14296" y="4321646"/>
            <a:ext cx="382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Лига 4 - </a:t>
            </a:r>
            <a:r>
              <a:rPr lang="en-US" dirty="0" smtClean="0"/>
              <a:t>I </a:t>
            </a:r>
            <a:r>
              <a:rPr lang="ru-RU" dirty="0" smtClean="0"/>
              <a:t>место.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6" y="4708193"/>
            <a:ext cx="3916528" cy="220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0" y="2090057"/>
            <a:ext cx="3916528" cy="220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9" y="2090057"/>
            <a:ext cx="3920443" cy="220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97" y="2090057"/>
            <a:ext cx="3825478" cy="215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33294" y="4336657"/>
            <a:ext cx="387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Лига 6 - </a:t>
            </a:r>
            <a:r>
              <a:rPr lang="en-US" dirty="0" smtClean="0"/>
              <a:t>I </a:t>
            </a:r>
            <a:r>
              <a:rPr lang="ru-RU" dirty="0" smtClean="0"/>
              <a:t>место.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84197" y="4336657"/>
            <a:ext cx="382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Лига 5 - </a:t>
            </a:r>
            <a:r>
              <a:rPr lang="en-US" dirty="0" smtClean="0"/>
              <a:t>II </a:t>
            </a:r>
            <a:r>
              <a:rPr lang="ru-RU" dirty="0" smtClean="0"/>
              <a:t>место.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3049" y="6913578"/>
            <a:ext cx="39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Лига </a:t>
            </a:r>
            <a:r>
              <a:rPr lang="en-US" dirty="0" smtClean="0"/>
              <a:t>7</a:t>
            </a:r>
            <a:r>
              <a:rPr lang="ru-RU" dirty="0" smtClean="0"/>
              <a:t> – участники.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3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320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ЦЕНТР ОБРАЗОВАНИЯ ЕСТЕСТВЕННО-НАУЧНОЙ И ТЕХНОЛОГИЧЕСКОЙ НАПРАВЛЕННОСТЕЙ «ТОЧКА РОСТА» МБОУ СОШ №3 г. Реж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педагогических работников и управленческих кадров общеобразовательных организаций, обеспечивающих функционирование центров «Точка роста»</dc:title>
  <dc:creator>АМР</dc:creator>
  <cp:lastModifiedBy>Uzer</cp:lastModifiedBy>
  <cp:revision>97</cp:revision>
  <dcterms:created xsi:type="dcterms:W3CDTF">2022-11-09T09:39:13Z</dcterms:created>
  <dcterms:modified xsi:type="dcterms:W3CDTF">2023-05-04T06:09:51Z</dcterms:modified>
</cp:coreProperties>
</file>