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CB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99D2-CAE6-417F-8D7E-132FF2D6D7C2}" type="datetimeFigureOut">
              <a:rPr lang="ru-RU" smtClean="0"/>
              <a:pPr/>
              <a:t>27.09.2021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3A23-8D9F-429F-9799-389DCE73DBF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263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99D2-CAE6-417F-8D7E-132FF2D6D7C2}" type="datetimeFigureOut">
              <a:rPr lang="ru-RU" smtClean="0"/>
              <a:pPr/>
              <a:t>27.09.2021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3A23-8D9F-429F-9799-389DCE73DBF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255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99D2-CAE6-417F-8D7E-132FF2D6D7C2}" type="datetimeFigureOut">
              <a:rPr lang="ru-RU" smtClean="0"/>
              <a:pPr/>
              <a:t>27.09.2021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3A23-8D9F-429F-9799-389DCE73DBF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407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99D2-CAE6-417F-8D7E-132FF2D6D7C2}" type="datetimeFigureOut">
              <a:rPr lang="ru-RU" smtClean="0"/>
              <a:pPr/>
              <a:t>27.09.2021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3A23-8D9F-429F-9799-389DCE73DBF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506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99D2-CAE6-417F-8D7E-132FF2D6D7C2}" type="datetimeFigureOut">
              <a:rPr lang="ru-RU" smtClean="0"/>
              <a:pPr/>
              <a:t>27.09.2021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3A23-8D9F-429F-9799-389DCE73DBF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110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99D2-CAE6-417F-8D7E-132FF2D6D7C2}" type="datetimeFigureOut">
              <a:rPr lang="ru-RU" smtClean="0"/>
              <a:pPr/>
              <a:t>27.09.2021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3A23-8D9F-429F-9799-389DCE73DBF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725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99D2-CAE6-417F-8D7E-132FF2D6D7C2}" type="datetimeFigureOut">
              <a:rPr lang="ru-RU" smtClean="0"/>
              <a:pPr/>
              <a:t>27.09.2021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3A23-8D9F-429F-9799-389DCE73DBF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610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99D2-CAE6-417F-8D7E-132FF2D6D7C2}" type="datetimeFigureOut">
              <a:rPr lang="ru-RU" smtClean="0"/>
              <a:pPr/>
              <a:t>27.09.2021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3A23-8D9F-429F-9799-389DCE73DBF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401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99D2-CAE6-417F-8D7E-132FF2D6D7C2}" type="datetimeFigureOut">
              <a:rPr lang="ru-RU" smtClean="0"/>
              <a:pPr/>
              <a:t>27.09.2021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3A23-8D9F-429F-9799-389DCE73DBF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008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99D2-CAE6-417F-8D7E-132FF2D6D7C2}" type="datetimeFigureOut">
              <a:rPr lang="ru-RU" smtClean="0"/>
              <a:pPr/>
              <a:t>27.09.2021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3A23-8D9F-429F-9799-389DCE73DBF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761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99D2-CAE6-417F-8D7E-132FF2D6D7C2}" type="datetimeFigureOut">
              <a:rPr lang="ru-RU" smtClean="0"/>
              <a:pPr/>
              <a:t>27.09.2021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3A23-8D9F-429F-9799-389DCE73DBF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018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699D2-CAE6-417F-8D7E-132FF2D6D7C2}" type="datetimeFigureOut">
              <a:rPr lang="ru-RU" smtClean="0"/>
              <a:pPr/>
              <a:t>27.09.2021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3A23-8D9F-429F-9799-389DCE73DBF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151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50800" dist="50800" dir="5400000" sx="3000" sy="3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680753" y="641942"/>
            <a:ext cx="8830494" cy="992579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  <a:outerShdw sx="1000" sy="1000" algn="bl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6000" dirty="0">
                <a:ln w="0"/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50000">
                      <a:srgbClr val="00B05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63500">
                    <a:schemeClr val="bg1">
                      <a:alpha val="91000"/>
                    </a:schemeClr>
                  </a:glo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«Доброе</a:t>
            </a:r>
            <a:r>
              <a:rPr lang="ru-RU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rgbClr val="00B050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bg1">
                      <a:alpha val="91000"/>
                    </a:schemeClr>
                  </a:glo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rgbClr val="00B05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63500">
                    <a:schemeClr val="bg1">
                      <a:alpha val="91000"/>
                    </a:schemeClr>
                  </a:glo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дело</a:t>
            </a:r>
            <a:r>
              <a:rPr lang="ru-RU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rgbClr val="00B050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bg1">
                      <a:alpha val="91000"/>
                    </a:schemeClr>
                  </a:glo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dirty="0">
                <a:ln w="0"/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50000">
                      <a:srgbClr val="00B05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63500">
                    <a:schemeClr val="bg1">
                      <a:alpha val="91000"/>
                    </a:schemeClr>
                  </a:glo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природе</a:t>
            </a:r>
            <a:r>
              <a:rPr lang="ru-RU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rgbClr val="00B05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63500">
                    <a:schemeClr val="bg1">
                      <a:alpha val="91000"/>
                    </a:schemeClr>
                  </a:glo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3467901327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077636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9113" y="296562"/>
            <a:ext cx="10607712" cy="923330"/>
          </a:xfrm>
          <a:prstGeom prst="rect">
            <a:avLst/>
          </a:prstGeom>
          <a:noFill/>
          <a:effectLst>
            <a:outerShdw blurRad="50800" dist="38100" algn="l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ПОМОЖЕМ </a:t>
            </a:r>
            <a:r>
              <a:rPr lang="ru-RU" sz="5400" dirty="0" smtClean="0">
                <a:solidFill>
                  <a:srgbClr val="00B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ПРИРОДЕ</a:t>
            </a:r>
            <a:r>
              <a:rPr lang="ru-RU" sz="5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ВМЕСТЕ</a:t>
            </a:r>
            <a:endParaRPr lang="ru-RU" sz="5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2099" y="6038335"/>
            <a:ext cx="6952734" cy="707886"/>
          </a:xfrm>
          <a:prstGeom prst="rect">
            <a:avLst/>
          </a:prstGeom>
          <a:noFill/>
          <a:effectLst>
            <a:outerShdw blurRad="63500" dist="38100" dir="10800000" algn="r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26CBF2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dirty="0">
              <a:solidFill>
                <a:srgbClr val="26CBF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0309" y="1031086"/>
            <a:ext cx="6008953" cy="684803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1"/>
            <a:tileRect/>
          </a:gradFill>
          <a:ln>
            <a:noFill/>
          </a:ln>
          <a:effectLst>
            <a:glow>
              <a:schemeClr val="bg1">
                <a:alpha val="0"/>
              </a:schemeClr>
            </a:glow>
            <a:outerShdw sx="1000" sy="1000" algn="bl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  Хороший поступок — это такое доброе дело, 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которое приносит окружающим счастье.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4578" y="2559507"/>
            <a:ext cx="6009422" cy="703811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1"/>
            <a:tileRect/>
          </a:gradFill>
          <a:ln>
            <a:noFill/>
          </a:ln>
          <a:effectLst>
            <a:glow>
              <a:schemeClr val="bg1">
                <a:alpha val="0"/>
              </a:schemeClr>
            </a:glow>
            <a:outerShdw sx="1000" sy="1000" algn="bl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  Добрые дела можно и нужно совершать для    окружающей живой природы ежедневно.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0810" y="4129648"/>
            <a:ext cx="6009422" cy="1608133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1"/>
            <a:tileRect/>
          </a:gradFill>
          <a:ln>
            <a:noFill/>
          </a:ln>
          <a:effectLst>
            <a:glow>
              <a:schemeClr val="bg1">
                <a:alpha val="0"/>
              </a:schemeClr>
            </a:glow>
            <a:outerShdw sx="1000" sy="1000" algn="bl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lIns="68580" tIns="34290" rIns="68580" bIns="34290">
            <a:spAutoFit/>
          </a:bodyPr>
          <a:lstStyle/>
          <a:p>
            <a:pPr marL="457200" lvl="0" indent="-457200">
              <a:buAutoNum type="arabicPeriod" startAt="3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 радовать эти поступки должны лишь</a:t>
            </a:r>
          </a:p>
          <a:p>
            <a:pPr marL="457200" lvl="0" indent="-457200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тогда, когда они совершенны тобой осмысленно, </a:t>
            </a:r>
          </a:p>
          <a:p>
            <a:pPr marL="457200" lvl="0" indent="-457200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 указки и принуждения, то есть по доброй </a:t>
            </a:r>
          </a:p>
          <a:p>
            <a:pPr marL="457200" lvl="0" indent="-457200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воле.</a:t>
            </a:r>
          </a:p>
          <a:p>
            <a:pPr marL="457200" lvl="0" indent="-457200">
              <a:buAutoNum type="arabicPeriod" startAt="3"/>
            </a:pP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8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4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79" y="661956"/>
            <a:ext cx="3857625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07" y="314793"/>
            <a:ext cx="3807502" cy="2308324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accent6">
                    <a:lumMod val="100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Высадка новых деревьев имеет большое значение для смягчения изменения климата и очистки воздуха</a:t>
            </a:r>
            <a:endParaRPr lang="ru-RU" sz="2400" b="1" i="1" dirty="0">
              <a:ln w="0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4930" y="314793"/>
            <a:ext cx="38424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n w="6350" cap="rnd" cmpd="dbl">
                  <a:solidFill>
                    <a:srgbClr val="00B05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Совет: </a:t>
            </a:r>
          </a:p>
          <a:p>
            <a:pPr algn="ctr"/>
            <a:r>
              <a:rPr lang="ru-RU" sz="2400" i="1" dirty="0" smtClean="0">
                <a:ln w="6350" cap="rnd" cmpd="dbl">
                  <a:solidFill>
                    <a:srgbClr val="00B05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Высаживать больше жизненных форм растений (деревьев, кустарников, кустарничков, трав) у себя на даче, во дворе своего дома, парках, скверах, лесных зонах.</a:t>
            </a:r>
            <a:endParaRPr lang="ru-RU" sz="2400" i="1" dirty="0">
              <a:ln w="6350" cap="rnd" cmpd="dbl">
                <a:solidFill>
                  <a:srgbClr val="00B050"/>
                </a:solidFill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4957680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8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8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80"/>
                            </p:stCondLst>
                            <p:childTnLst>
                              <p:par>
                                <p:cTn id="23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60"/>
                            </p:stCondLst>
                            <p:childTnLst>
                              <p:par>
                                <p:cTn id="29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p"/>
      <p:bldP spid="7" grpId="2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14" y="740402"/>
            <a:ext cx="4117044" cy="5489393"/>
          </a:xfrm>
        </p:spPr>
      </p:pic>
      <p:sp>
        <p:nvSpPr>
          <p:cNvPr id="6" name="TextBox 5"/>
          <p:cNvSpPr txBox="1"/>
          <p:nvPr/>
        </p:nvSpPr>
        <p:spPr>
          <a:xfrm>
            <a:off x="87606" y="314793"/>
            <a:ext cx="3921685" cy="230832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мусора очень глобальная, так как его количество в 21 веке быстро растёт на территории всей планеты.</a:t>
            </a:r>
            <a:endParaRPr lang="ru-RU" sz="2400" b="1" i="1" dirty="0">
              <a:ln w="0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510" y="304743"/>
            <a:ext cx="384247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6350" cap="rnd" cmpd="dbl">
                  <a:solidFill>
                    <a:srgbClr val="00B05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Совет:</a:t>
            </a:r>
          </a:p>
          <a:p>
            <a:pPr algn="ctr"/>
            <a:r>
              <a:rPr lang="ru-RU" sz="2000" i="1" dirty="0" smtClean="0">
                <a:ln w="6350" cap="rnd" cmpd="dbl">
                  <a:solidFill>
                    <a:srgbClr val="00B05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загрязняйте парки, сады, леса, скверы, ведь это, то, чем мы дышим и наносим в первую очередь ущерб нашему организму, а более точнее, нашей дыхательной системе и наносим колоссальный ущерб здоровью нашего организма в целом и тем самым сокращаем продолжительность жизни на планете Земля. А ещё несанкционированные свалки приводят к тому, что разводится много грызунов, которые являются переносчиками  опасных заболеваний для человека.</a:t>
            </a:r>
            <a:endParaRPr lang="ru-RU" sz="2000" i="1" dirty="0">
              <a:ln w="6350" cap="rnd" cmpd="dbl">
                <a:solidFill>
                  <a:srgbClr val="00B050"/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703953"/>
      </p:ext>
    </p:extLst>
  </p:cSld>
  <p:clrMapOvr>
    <a:masterClrMapping/>
  </p:clrMapOvr>
  <p:transition advClick="0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50"/>
                            </p:stCondLst>
                            <p:childTnLst>
                              <p:par>
                                <p:cTn id="26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830"/>
                            </p:stCondLst>
                            <p:childTnLst>
                              <p:par>
                                <p:cTn id="3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Содержимое 4" descr="67587e8c-1367-4b2c-9f88-0a2aa853dd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0598" y="622998"/>
            <a:ext cx="4250453" cy="5667270"/>
          </a:xfrm>
        </p:spPr>
      </p:pic>
      <p:sp>
        <p:nvSpPr>
          <p:cNvPr id="7" name="TextBox 6"/>
          <p:cNvSpPr txBox="1"/>
          <p:nvPr/>
        </p:nvSpPr>
        <p:spPr>
          <a:xfrm>
            <a:off x="529734" y="314793"/>
            <a:ext cx="3348929" cy="34163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глобальная проблема мусора на водоемах. Мусорят на водоемах. Мы загрязняем естественную среду обитания водоплавающих птиц и рыб. </a:t>
            </a:r>
            <a:endParaRPr lang="ru-RU" sz="2400" b="1" i="1" dirty="0">
              <a:ln w="0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33469" y="1098563"/>
            <a:ext cx="254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n w="6350" cap="rnd" cmpd="dbl">
                  <a:solidFill>
                    <a:srgbClr val="00B05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совет для вас такой: Мусор на прудах долой!</a:t>
            </a:r>
            <a:endParaRPr lang="ru-RU" sz="2800" i="1" dirty="0">
              <a:ln w="6350" cap="rnd" cmpd="dbl">
                <a:solidFill>
                  <a:srgbClr val="00B050"/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146028"/>
      </p:ext>
    </p:extLst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100"/>
                            </p:stCondLst>
                            <p:childTnLst>
                              <p:par>
                                <p:cTn id="2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8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Содержимое 5" descr="0b8bbbc1-3689-4f4c-8369-2bcdb1cfb1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1636" y="428904"/>
            <a:ext cx="4433705" cy="5911606"/>
          </a:xfrm>
        </p:spPr>
      </p:pic>
      <p:sp>
        <p:nvSpPr>
          <p:cNvPr id="5" name="TextBox 4"/>
          <p:cNvSpPr txBox="1"/>
          <p:nvPr/>
        </p:nvSpPr>
        <p:spPr>
          <a:xfrm>
            <a:off x="318719" y="495662"/>
            <a:ext cx="3308735" cy="193899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подкармливаем птиц той едой, которая не навредит их здоровью.</a:t>
            </a:r>
            <a:endParaRPr lang="ru-RU" sz="2400" b="1" i="1" dirty="0">
              <a:ln w="0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2792" y="475565"/>
            <a:ext cx="30145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n w="6350" cap="rnd" cmpd="dbl">
                  <a:solidFill>
                    <a:srgbClr val="00B05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мой вам : Помогайте птицам в холодное время года, когда им трудно найти себе пищу.</a:t>
            </a:r>
            <a:endParaRPr lang="ru-RU" sz="2800" i="1" dirty="0">
              <a:ln w="6350" cap="rnd" cmpd="dbl">
                <a:solidFill>
                  <a:srgbClr val="00B050"/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177873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4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900"/>
                            </p:stCondLst>
                            <p:childTnLst>
                              <p:par>
                                <p:cTn id="32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  <p:bldP spid="7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768" y="415273"/>
            <a:ext cx="3238397" cy="501675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n w="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Браконьерству - нет! Сети, взрывчатые вещества, использование рыбы для получения икры - это виды незаконной рыбной добычи. Ловля рыбы с помощью удочки - замечательный способ добычи. Это способствует сохранению и размножению важнейших и редких  видов рыб. </a:t>
            </a:r>
            <a:endParaRPr lang="ru-RU" sz="2000" b="1" i="1" dirty="0">
              <a:ln w="0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f22b9ce4-ad6c-4eb7-af15-b1309733b32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870" y="381838"/>
            <a:ext cx="4566977" cy="6089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12405" y="475565"/>
            <a:ext cx="30145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6350" cap="rnd" cmpd="dbl">
                  <a:solidFill>
                    <a:srgbClr val="00B05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совет для вас таков: Перед тем, как отправиться на речку, проверить, разрешена ли эта деятельность в данное время. Рыбачить посредством только тех орудий, которые разрешены законом. Перед рыбалкой ознакомиться со списком тех видов, которые запрещены для вылова (если они попали в сеть, их обязательно нужно вернуть в воду).</a:t>
            </a:r>
            <a:endParaRPr lang="ru-RU" sz="2000" i="1" dirty="0">
              <a:ln w="6350" cap="rnd" cmpd="dbl">
                <a:solidFill>
                  <a:srgbClr val="00B050"/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812233"/>
      </p:ext>
    </p:extLst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7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200"/>
                            </p:stCondLst>
                            <p:childTnLst>
                              <p:par>
                                <p:cTn id="19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  <p:bldP spid="7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65cb6dce-527e-4296-86cf-0711308a2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6974" y="2453617"/>
            <a:ext cx="3195376" cy="4260501"/>
          </a:xfrm>
          <a:prstGeom prst="rect">
            <a:avLst/>
          </a:prstGeom>
        </p:spPr>
      </p:pic>
      <p:pic>
        <p:nvPicPr>
          <p:cNvPr id="3" name="Рисунок 2" descr="cd63b098-f0f9-4963-bf90-48eddd134eb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4298" y="261257"/>
            <a:ext cx="3089868" cy="4119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899" y="0"/>
            <a:ext cx="3248444" cy="674030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 w="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Полиэтиленовые пакеты наносят огромный вред окружающей среде. Выброшенные в окружающую пластиковые пакеты сохраняются очень долгое время. Когда пластиковые пакеты становятся мусором, то распадаются на мелкие частицы, и попадают в желудки животных, убивая их. Ежегодно в океан попадает более 8 миллионов тонн пластиковых отходов.   В год по вине пластика погибают более миллиона птиц, 100 тысяч морских млекопитающих и неисчисляемое количество рыб.</a:t>
            </a:r>
            <a:endParaRPr lang="ru-RU" b="1" i="1" dirty="0">
              <a:ln w="0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6866" y="224357"/>
            <a:ext cx="30145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6350" cap="rnd" cmpd="dbl">
                  <a:solidFill>
                    <a:srgbClr val="00B05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совет: давайте откажемся от пластиковых пакетов, и перейдём на экологически чистые пакеты! Чистота нашей планеты в </a:t>
            </a:r>
            <a:r>
              <a:rPr lang="ru-RU" sz="2000" i="1" smtClean="0">
                <a:ln w="6350" cap="rnd" cmpd="dbl">
                  <a:solidFill>
                    <a:srgbClr val="00B05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наших руках!</a:t>
            </a:r>
            <a:endParaRPr lang="ru-RU" sz="2000" i="1" dirty="0">
              <a:ln w="6350" cap="rnd" cmpd="dbl">
                <a:solidFill>
                  <a:srgbClr val="00B050"/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5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3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6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333" y="117693"/>
            <a:ext cx="6634739" cy="674030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 w="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Электросамокаты являются популярным средством передвижения. Некоторые считают, что электросамокаты без вредны природе и прекрасная замена автомобилю, но на самом деле, электросамокаты - это замена велосипедам или же ногам человека, причëм гораздо более вредны как  для природы, так и для человека. Для природы  эти самокаты вредны даже не смотря на то, что они не вырабатывают углекислый газ в первую очередь из - за Аккумулятора. Проблема Аккумулятора в том, из чего он состоит, а состоит он из таких опасных для природы веществ как : кобальт, никель, медь, алюминий, причем некоторые из этих металлов добывают дети в разных бедных странах Африки, таким образом люди причиняют вред не только природе , но и себе же. По мимо электросамокатов существуют и электровелосипеды, которые гораздо более опасны для природы. Ведь помимо опасных материалов из которых состоит их аккумулятор, производство подобных велосипедов  составляет 27,5-37-5 КИЛОГРАММА CO2! Кроме того, он вызывает загрязнения при использовании. Поэтому, я призываю людей максимально ограничить покупку данных видов транспорта или ограничить пользование им!</a:t>
            </a:r>
            <a:endParaRPr lang="ru-RU" b="1" i="1" dirty="0">
              <a:ln w="0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7083" y="231112"/>
            <a:ext cx="4840455" cy="6319483"/>
          </a:xfrm>
          <a:prstGeom prst="rect">
            <a:avLst/>
          </a:prstGeom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649</Words>
  <Application>Microsoft Office PowerPoint</Application>
  <PresentationFormat>Произвольный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Comp</cp:lastModifiedBy>
  <cp:revision>26</cp:revision>
  <dcterms:created xsi:type="dcterms:W3CDTF">2021-09-26T13:19:58Z</dcterms:created>
  <dcterms:modified xsi:type="dcterms:W3CDTF">2021-09-27T18:02:29Z</dcterms:modified>
</cp:coreProperties>
</file>