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34"/>
  </p:notesMasterIdLst>
  <p:sldIdLst>
    <p:sldId id="314" r:id="rId2"/>
    <p:sldId id="319" r:id="rId3"/>
    <p:sldId id="307" r:id="rId4"/>
    <p:sldId id="375" r:id="rId5"/>
    <p:sldId id="363" r:id="rId6"/>
    <p:sldId id="263" r:id="rId7"/>
    <p:sldId id="280" r:id="rId8"/>
    <p:sldId id="304" r:id="rId9"/>
    <p:sldId id="364" r:id="rId10"/>
    <p:sldId id="322" r:id="rId11"/>
    <p:sldId id="327" r:id="rId12"/>
    <p:sldId id="328" r:id="rId13"/>
    <p:sldId id="323" r:id="rId14"/>
    <p:sldId id="329" r:id="rId15"/>
    <p:sldId id="331" r:id="rId16"/>
    <p:sldId id="337" r:id="rId17"/>
    <p:sldId id="262" r:id="rId18"/>
    <p:sldId id="341" r:id="rId19"/>
    <p:sldId id="345" r:id="rId20"/>
    <p:sldId id="374" r:id="rId21"/>
    <p:sldId id="343" r:id="rId22"/>
    <p:sldId id="257" r:id="rId23"/>
    <p:sldId id="348" r:id="rId24"/>
    <p:sldId id="353" r:id="rId25"/>
    <p:sldId id="355" r:id="rId26"/>
    <p:sldId id="266" r:id="rId27"/>
    <p:sldId id="359" r:id="rId28"/>
    <p:sldId id="270" r:id="rId29"/>
    <p:sldId id="357" r:id="rId30"/>
    <p:sldId id="361" r:id="rId31"/>
    <p:sldId id="308" r:id="rId32"/>
    <p:sldId id="268" r:id="rId3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99"/>
    <a:srgbClr val="FF6600"/>
    <a:srgbClr val="0066FF"/>
    <a:srgbClr val="CCCCFF"/>
    <a:srgbClr val="0099FF"/>
    <a:srgbClr val="6699FF"/>
    <a:srgbClr val="0000FF"/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2AFE74-4D55-4DF2-9044-F6438ECD7A44}" type="datetimeFigureOut">
              <a:rPr lang="ru-RU" smtClean="0"/>
              <a:pPr/>
              <a:t>07.05.2020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62D549-CFD8-4D8C-9E7F-4812CEA9763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62D549-CFD8-4D8C-9E7F-4812CEA97638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B78FC1B1-25A9-4941-B399-9C025B5F1A0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EE024947-7F10-44A2-8F7E-484B485061B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49F41553-6E14-4318-AAC4-5BD56A33F82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43820D37-B69D-4DE2-A2BB-110E7EAB610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885DBA7C-39B7-4D78-82E7-7DA14192A36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pPr>
              <a:defRPr/>
            </a:pPr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pPr>
              <a:defRPr/>
            </a:pPr>
            <a:fld id="{E8F6BAF3-7E61-406E-8F70-77503D9DFCD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pPr>
              <a:defRPr/>
            </a:pPr>
            <a:fld id="{1D6C488D-262A-4E3A-8605-9940A12C772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E0B2660E-3D31-4924-B276-3156C7DFBCD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A80BA300-84A2-4244-80F7-79925035688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214B4B3C-7247-435A-9561-450BB4781C9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pPr>
              <a:defRPr/>
            </a:pPr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A7E1F608-3DB0-4D80-BE88-201040BEEF0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pPr>
              <a:defRPr/>
            </a:pPr>
            <a:fld id="{9E387A24-CA67-46C4-B223-96164481A6A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3.webpark.ru/uploads54/100112/Leningrad_10.jpg" TargetMode="External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L:\Documents%20and%20Settings\&#1042;&#1080;&#1082;&#1090;&#1086;&#1088;\&#1052;&#1086;&#1080;%20&#1076;&#1086;&#1082;&#1091;&#1084;&#1077;&#1085;&#1090;&#1099;\&#1051;&#1102;&#1076;&#1072;%20&#1055;&#1086;&#1087;&#1086;&#1074;&#1072;\&#1052;&#1086;&#1080;%20&#1087;&#1091;&#1073;&#1083;&#1080;&#1082;&#1072;&#1094;&#1080;&#1080;\2018-2019%20&#1050;&#1086;&#1085;&#1082;&#1091;&#1088;&#1089;%20&#1055;&#1088;&#1077;&#1079;&#1077;&#1085;&#1090;&#1072;&#1094;&#1080;&#1103;%20&#1082;%20&#1091;&#1088;&#1086;&#1082;&#1091;\&#1043;&#1086;&#1083;&#1086;&#1089;%20&#1051;&#1077;&#1074;&#1080;&#1090;&#1072;&#1085;&#1072;%20%20&#1086;%20&#1082;&#1086;&#1085;&#1094;&#1077;%20&#1074;&#1086;&#1081;&#1085;&#1099;.mp3" TargetMode="External"/><Relationship Id="rId4" Type="http://schemas.openxmlformats.org/officeDocument/2006/relationships/image" Target="../media/image4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L:\Documents%20and%20Settings\&#1042;&#1080;&#1082;&#1090;&#1086;&#1088;\&#1052;&#1086;&#1080;%20&#1076;&#1086;&#1082;&#1091;&#1084;&#1077;&#1085;&#1090;&#1099;\&#1051;&#1102;&#1076;&#1072;%20&#1055;&#1086;&#1087;&#1086;&#1074;&#1072;\&#1052;&#1086;&#1080;%20&#1087;&#1091;&#1073;&#1083;&#1080;&#1082;&#1072;&#1094;&#1080;&#1080;\2018-2019%20&#1050;&#1086;&#1085;&#1082;&#1091;&#1088;&#1089;%20&#1055;&#1088;&#1077;&#1079;&#1077;&#1085;&#1090;&#1072;&#1094;&#1080;&#1103;%20&#1082;%20&#1091;&#1088;&#1086;&#1082;&#1091;\&#1044;&#1077;&#1085;&#1100;%20&#1055;&#1086;&#1073;&#1077;&#1076;&#1099;.mp3" TargetMode="External"/><Relationship Id="rId4" Type="http://schemas.openxmlformats.org/officeDocument/2006/relationships/image" Target="../media/image4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8"/>
          <p:cNvSpPr>
            <a:spLocks noChangeArrowheads="1"/>
          </p:cNvSpPr>
          <p:nvPr/>
        </p:nvSpPr>
        <p:spPr bwMode="auto">
          <a:xfrm>
            <a:off x="381000" y="1371600"/>
            <a:ext cx="8458200" cy="179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600" b="1" i="1" dirty="0">
                <a:ln w="1905"/>
                <a:solidFill>
                  <a:srgbClr val="FFCC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entury Gothic" pitchFamily="34" charset="0"/>
              </a:rPr>
              <a:t>Главные сражения Великой Отечественной войны</a:t>
            </a:r>
            <a:br>
              <a:rPr lang="ru-RU" sz="3600" b="1" i="1" dirty="0">
                <a:ln w="1905"/>
                <a:solidFill>
                  <a:srgbClr val="FFCC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entury Gothic" pitchFamily="34" charset="0"/>
              </a:rPr>
            </a:br>
            <a:r>
              <a:rPr lang="ru-RU" sz="3600" b="1" i="1" dirty="0">
                <a:ln w="1905"/>
                <a:solidFill>
                  <a:srgbClr val="FFCC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entury Gothic" pitchFamily="34" charset="0"/>
              </a:rPr>
              <a:t>(1941г. – 1945 г.)</a:t>
            </a:r>
          </a:p>
        </p:txBody>
      </p:sp>
      <p:pic>
        <p:nvPicPr>
          <p:cNvPr id="2055" name="Picture 7" descr="9may_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228600"/>
            <a:ext cx="5791200" cy="1287463"/>
          </a:xfrm>
          <a:prstGeom prst="rect">
            <a:avLst/>
          </a:prstGeom>
          <a:noFill/>
        </p:spPr>
      </p:pic>
      <p:pic>
        <p:nvPicPr>
          <p:cNvPr id="2059" name="Picture 11" descr="Фотоархив] Великая Отечественная война в цвете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81400" y="3124200"/>
            <a:ext cx="5257800" cy="340935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533400"/>
            <a:ext cx="9296400" cy="1066800"/>
          </a:xfrm>
        </p:spPr>
        <p:txBody>
          <a:bodyPr>
            <a:noAutofit/>
          </a:bodyPr>
          <a:lstStyle/>
          <a:p>
            <a:pPr algn="ctr" eaLnBrk="1" hangingPunct="1"/>
            <a:r>
              <a:rPr lang="ru-RU" sz="3600" b="1" dirty="0" smtClean="0">
                <a:ln w="1905"/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Битва за Москву </a:t>
            </a:r>
            <a:br>
              <a:rPr lang="ru-RU" sz="3600" b="1" dirty="0" smtClean="0">
                <a:ln w="1905"/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</a:br>
            <a:r>
              <a:rPr lang="ru-RU" sz="3600" b="1" dirty="0" smtClean="0">
                <a:ln w="1905"/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(30 сентября </a:t>
            </a:r>
            <a:r>
              <a:rPr lang="ru-RU" sz="3600" b="1" dirty="0" smtClean="0">
                <a:ln w="1905"/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1941г. - 7 </a:t>
            </a:r>
            <a:r>
              <a:rPr lang="ru-RU" sz="3600" b="1" dirty="0" smtClean="0">
                <a:ln w="1905"/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января </a:t>
            </a:r>
            <a:r>
              <a:rPr lang="ru-RU" sz="3600" b="1" dirty="0" smtClean="0">
                <a:ln w="1905"/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1942г.)</a:t>
            </a:r>
            <a:endParaRPr lang="ru-RU" sz="3600" b="1" dirty="0" smtClean="0">
              <a:ln w="1905"/>
              <a:solidFill>
                <a:srgbClr val="FF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62469" name="Rectangle 8"/>
          <p:cNvSpPr>
            <a:spLocks noChangeArrowheads="1"/>
          </p:cNvSpPr>
          <p:nvPr/>
        </p:nvSpPr>
        <p:spPr bwMode="auto">
          <a:xfrm>
            <a:off x="533400" y="5645150"/>
            <a:ext cx="807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ru-RU" sz="2400" b="1" i="1">
              <a:solidFill>
                <a:schemeClr val="bg1"/>
              </a:solidFill>
            </a:endParaRPr>
          </a:p>
        </p:txBody>
      </p:sp>
      <p:pic>
        <p:nvPicPr>
          <p:cNvPr id="23554" name="Picture 2" descr="https://sun9-12.userapi.com/c631524/v631524608/49e21/GVrLbcmMVrI.jpg?ava=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0" y="1905000"/>
            <a:ext cx="3200400" cy="456857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7" name="Picture 5" descr="&amp;scy;&amp;rcy;&amp;acy;&amp;zhcy;&amp;iecy;&amp;ncy;&amp;icy;&amp;iecy; &amp;pcy;&amp;ocy;&amp;dcy; &amp;Mcy;&amp;ocy;&amp;scy;&amp;kcy;&amp;vcy;&amp;ocy;&amp;j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95800" y="3810000"/>
            <a:ext cx="4286250" cy="27908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7588" name="Picture 7" descr="017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381000"/>
            <a:ext cx="4619625" cy="29940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7590" name="AutoShape 6" descr="mini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</p:spPr>
        <p:txBody>
          <a:bodyPr/>
          <a:lstStyle/>
          <a:p>
            <a:endParaRPr lang="ru-RU"/>
          </a:p>
        </p:txBody>
      </p:sp>
      <p:pic>
        <p:nvPicPr>
          <p:cNvPr id="67591" name="Picture 7" descr="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53200" y="304800"/>
            <a:ext cx="2071688" cy="2667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7592" name="Text Box 8"/>
          <p:cNvSpPr txBox="1">
            <a:spLocks noChangeArrowheads="1"/>
          </p:cNvSpPr>
          <p:nvPr/>
        </p:nvSpPr>
        <p:spPr bwMode="auto">
          <a:xfrm>
            <a:off x="6248400" y="2971800"/>
            <a:ext cx="2667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Жуков Георгий Константинович</a:t>
            </a:r>
          </a:p>
        </p:txBody>
      </p:sp>
      <p:sp>
        <p:nvSpPr>
          <p:cNvPr id="67593" name="Text Box 9"/>
          <p:cNvSpPr txBox="1">
            <a:spLocks noChangeArrowheads="1"/>
          </p:cNvSpPr>
          <p:nvPr/>
        </p:nvSpPr>
        <p:spPr bwMode="auto">
          <a:xfrm>
            <a:off x="457200" y="3429000"/>
            <a:ext cx="420687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Жители Москвы роют противотанковые рвы</a:t>
            </a:r>
          </a:p>
        </p:txBody>
      </p:sp>
      <p:sp>
        <p:nvSpPr>
          <p:cNvPr id="67594" name="Text Box 10"/>
          <p:cNvSpPr txBox="1">
            <a:spLocks noChangeArrowheads="1"/>
          </p:cNvSpPr>
          <p:nvPr/>
        </p:nvSpPr>
        <p:spPr bwMode="auto">
          <a:xfrm>
            <a:off x="2209800" y="5029200"/>
            <a:ext cx="25146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Маскировка орудий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7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75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7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75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7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675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52400"/>
            <a:ext cx="9144000" cy="838200"/>
          </a:xfrm>
        </p:spPr>
        <p:txBody>
          <a:bodyPr>
            <a:noAutofit/>
          </a:bodyPr>
          <a:lstStyle/>
          <a:p>
            <a:pPr algn="ctr" eaLnBrk="1" hangingPunct="1"/>
            <a:r>
              <a:rPr lang="ru-RU" sz="2400" b="1" dirty="0" smtClean="0">
                <a:ln w="1905"/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Парад на Красной площади в Москве 1941 года</a:t>
            </a:r>
          </a:p>
        </p:txBody>
      </p:sp>
      <p:sp>
        <p:nvSpPr>
          <p:cNvPr id="68611" name="AutoShape 5" descr="photo-14805605_388318394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sz="1800"/>
          </a:p>
        </p:txBody>
      </p:sp>
      <p:sp>
        <p:nvSpPr>
          <p:cNvPr id="68612" name="AutoShape 12" descr="86f7aca3bf4b419ab95576f99013e6f5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sz="1800"/>
          </a:p>
        </p:txBody>
      </p:sp>
      <p:sp>
        <p:nvSpPr>
          <p:cNvPr id="68615" name="AutoShape 7" descr="141369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</p:spPr>
        <p:txBody>
          <a:bodyPr/>
          <a:lstStyle/>
          <a:p>
            <a:endParaRPr lang="ru-RU"/>
          </a:p>
        </p:txBody>
      </p:sp>
      <p:pic>
        <p:nvPicPr>
          <p:cNvPr id="21506" name="Picture 2" descr="https://infoportalru.ru/wp-content/uploads/2016/11/1-1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1219200"/>
            <a:ext cx="7543800" cy="502134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8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381000"/>
            <a:ext cx="8382000" cy="1020762"/>
          </a:xfrm>
        </p:spPr>
        <p:txBody>
          <a:bodyPr>
            <a:noAutofit/>
          </a:bodyPr>
          <a:lstStyle/>
          <a:p>
            <a:pPr algn="ctr" eaLnBrk="1" hangingPunct="1"/>
            <a:r>
              <a:rPr lang="ru-RU" sz="3200" b="1" dirty="0" smtClean="0">
                <a:ln w="1905"/>
                <a:solidFill>
                  <a:srgbClr val="FFCC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entury Gothic" pitchFamily="34" charset="0"/>
              </a:rPr>
              <a:t>Подвиг героев-панфиловцев у разъезда </a:t>
            </a:r>
            <a:r>
              <a:rPr lang="ru-RU" sz="3200" b="1" dirty="0" err="1" smtClean="0">
                <a:ln w="1905"/>
                <a:solidFill>
                  <a:srgbClr val="FFCC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entury Gothic" pitchFamily="34" charset="0"/>
              </a:rPr>
              <a:t>Дубосекова</a:t>
            </a:r>
            <a:endParaRPr lang="ru-RU" sz="3200" b="1" dirty="0" smtClean="0">
              <a:ln w="1905"/>
              <a:solidFill>
                <a:srgbClr val="FFCC99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entury Gothic" pitchFamily="34" charset="0"/>
            </a:endParaRPr>
          </a:p>
        </p:txBody>
      </p:sp>
      <p:sp>
        <p:nvSpPr>
          <p:cNvPr id="63492" name="AutoShape 5" descr="99016264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sz="1800"/>
          </a:p>
        </p:txBody>
      </p:sp>
      <p:sp>
        <p:nvSpPr>
          <p:cNvPr id="63498" name="AutoShape 10" descr="&amp;Mcy;&amp;iecy;&amp;mcy;&amp;ocy;&amp;rcy;&amp;icy;&amp;acy;&amp;lcy; &amp;ucy; &amp;rcy;&amp;acy;&amp;zcy;&amp;hardcy;&amp;iecy;&amp;zcy;&amp;dcy;&amp;acy; &amp;Dcy;&amp;ucy;&amp;bcy;&amp;ocy;&amp;scy;&amp;iecy;&amp;kcy;&amp;ocy;&amp;vcy;&amp;ocy;, &amp;pcy;&amp;ocy;&amp;scy;&amp;vcy;&amp;yacy;&amp;shchcy;&amp;iocy;&amp;ncy;&amp;ncy;&amp;ycy;&amp;jcy; &amp;pcy;&amp;ocy;&amp;dcy;&amp;vcy;&amp;icy;&amp;gcy;&amp;ucy; 28 &amp;gcy;&amp;iecy;&amp;rcy;&amp;ocy;&amp;iecy;&amp;vcy;-&amp;pcy;&amp;acy;&amp;ncy;&amp;fcy;&amp;icy;&amp;lcy;&amp;ocy;&amp;vcy;&amp;tscy;&amp;iecy;&amp;vcy;.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</p:spPr>
        <p:txBody>
          <a:bodyPr/>
          <a:lstStyle/>
          <a:p>
            <a:endParaRPr lang="ru-RU"/>
          </a:p>
        </p:txBody>
      </p:sp>
      <p:pic>
        <p:nvPicPr>
          <p:cNvPr id="63500" name="Picture 12" descr="139738962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1828800"/>
            <a:ext cx="2057400" cy="323475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3501" name="Text Box 13"/>
          <p:cNvSpPr txBox="1">
            <a:spLocks noChangeArrowheads="1"/>
          </p:cNvSpPr>
          <p:nvPr/>
        </p:nvSpPr>
        <p:spPr bwMode="auto">
          <a:xfrm>
            <a:off x="304800" y="5181600"/>
            <a:ext cx="2987675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Генерал-майор </a:t>
            </a:r>
            <a:endPara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Иван 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Васильевич Панфилов</a:t>
            </a:r>
          </a:p>
        </p:txBody>
      </p:sp>
      <p:sp>
        <p:nvSpPr>
          <p:cNvPr id="63503" name="Rectangle 15"/>
          <p:cNvSpPr>
            <a:spLocks noChangeArrowheads="1"/>
          </p:cNvSpPr>
          <p:nvPr/>
        </p:nvSpPr>
        <p:spPr bwMode="auto">
          <a:xfrm>
            <a:off x="3657600" y="5334000"/>
            <a:ext cx="5715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«Велика Россия, а отступать некуда:  позади Москва»</a:t>
            </a:r>
          </a:p>
          <a:p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               </a:t>
            </a:r>
            <a: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Политрук Василий  Клочков</a:t>
            </a:r>
          </a:p>
        </p:txBody>
      </p:sp>
      <p:pic>
        <p:nvPicPr>
          <p:cNvPr id="63504" name="Picture 9" descr="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2800" y="1905000"/>
            <a:ext cx="5410200" cy="33813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228600"/>
            <a:ext cx="8763000" cy="1676400"/>
          </a:xfrm>
        </p:spPr>
        <p:txBody>
          <a:bodyPr/>
          <a:lstStyle/>
          <a:p>
            <a:pPr algn="ctr" eaLnBrk="1" hangingPunct="1"/>
            <a:r>
              <a:rPr lang="ru-RU" sz="3200" b="1" dirty="0" smtClean="0">
                <a:ln w="1905"/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Сталинградская битва </a:t>
            </a:r>
            <a:br>
              <a:rPr lang="ru-RU" sz="3200" b="1" dirty="0" smtClean="0">
                <a:ln w="1905"/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</a:br>
            <a:r>
              <a:rPr lang="ru-RU" sz="3200" b="1" dirty="0" smtClean="0">
                <a:ln w="1905"/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(17 июля </a:t>
            </a:r>
            <a:r>
              <a:rPr lang="ru-RU" sz="3200" b="1" dirty="0" smtClean="0">
                <a:ln w="1905"/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1942г. </a:t>
            </a:r>
            <a:r>
              <a:rPr lang="ru-RU" sz="3200" b="1" dirty="0" smtClean="0">
                <a:ln w="1905"/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- 2 февраля </a:t>
            </a:r>
            <a:r>
              <a:rPr lang="ru-RU" sz="3200" b="1" dirty="0" smtClean="0">
                <a:ln w="1905"/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1943г.)</a:t>
            </a:r>
            <a:r>
              <a:rPr lang="ru-RU" sz="3600" b="1" dirty="0" smtClean="0">
                <a:solidFill>
                  <a:srgbClr val="FF0000"/>
                </a:solidFill>
              </a:rPr>
              <a:t/>
            </a:r>
            <a:br>
              <a:rPr lang="ru-RU" sz="3600" b="1" dirty="0" smtClean="0">
                <a:solidFill>
                  <a:srgbClr val="FF0000"/>
                </a:solidFill>
              </a:rPr>
            </a:br>
            <a:endParaRPr lang="ru-RU" sz="3600" b="1" dirty="0" smtClean="0">
              <a:solidFill>
                <a:srgbClr val="FF0000"/>
              </a:solidFill>
            </a:endParaRPr>
          </a:p>
        </p:txBody>
      </p:sp>
      <p:sp>
        <p:nvSpPr>
          <p:cNvPr id="71684" name="AutoShape 5" descr="original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sz="1800"/>
          </a:p>
        </p:txBody>
      </p:sp>
      <p:sp>
        <p:nvSpPr>
          <p:cNvPr id="71685" name="AutoShape 7" descr="museio_moscow_01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sz="1800"/>
          </a:p>
        </p:txBody>
      </p:sp>
      <p:sp>
        <p:nvSpPr>
          <p:cNvPr id="71686" name="AutoShape 9" descr="502761728935002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sz="1800"/>
          </a:p>
        </p:txBody>
      </p:sp>
      <p:sp>
        <p:nvSpPr>
          <p:cNvPr id="71687" name="AutoShape 12" descr="%D0%B1%D0%B8%D1%82%D0%B2%D0%B0"/>
          <p:cNvSpPr>
            <a:spLocks noChangeAspect="1" noChangeArrowheads="1"/>
          </p:cNvSpPr>
          <p:nvPr/>
        </p:nvSpPr>
        <p:spPr bwMode="auto">
          <a:xfrm>
            <a:off x="762000" y="2000250"/>
            <a:ext cx="76200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sz="1800"/>
          </a:p>
        </p:txBody>
      </p:sp>
      <p:pic>
        <p:nvPicPr>
          <p:cNvPr id="19458" name="Picture 2" descr="http://aviarmor.net/wp-content/uploads/2020/03/1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1447800"/>
            <a:ext cx="7478364" cy="50292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52400" y="609600"/>
            <a:ext cx="9144000" cy="1219200"/>
          </a:xfrm>
        </p:spPr>
        <p:txBody>
          <a:bodyPr>
            <a:normAutofit/>
          </a:bodyPr>
          <a:lstStyle/>
          <a:p>
            <a:pPr algn="ctr" eaLnBrk="1" hangingPunct="1">
              <a:buFontTx/>
              <a:buNone/>
            </a:pPr>
            <a:r>
              <a:rPr lang="ru-RU" sz="3600" b="1" dirty="0" smtClean="0">
                <a:ln w="1905"/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  Битва за Сталинград длилась </a:t>
            </a:r>
            <a:endParaRPr lang="ru-RU" sz="3600" b="1" dirty="0" smtClean="0">
              <a:ln w="1905"/>
              <a:solidFill>
                <a:srgbClr val="FF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  <a:p>
            <a:pPr algn="ctr" eaLnBrk="1" hangingPunct="1">
              <a:buFontTx/>
              <a:buNone/>
            </a:pPr>
            <a:r>
              <a:rPr lang="ru-RU" sz="3600" b="1" dirty="0" smtClean="0">
                <a:ln w="1905"/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долгие </a:t>
            </a:r>
            <a:r>
              <a:rPr lang="ru-RU" sz="3600" b="1" dirty="0" smtClean="0">
                <a:ln w="1905"/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200 дней и </a:t>
            </a:r>
            <a:r>
              <a:rPr lang="ru-RU" sz="3600" b="1" dirty="0" smtClean="0">
                <a:ln w="1905"/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ночей</a:t>
            </a:r>
            <a:endParaRPr lang="ru-RU" sz="3600" b="1" dirty="0" smtClean="0">
              <a:ln w="1905"/>
              <a:solidFill>
                <a:srgbClr val="FF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73734" name="AutoShape 6" descr="&amp;Fcy;&amp;ocy;&amp;tcy;&amp;ocy;&amp;gcy;&amp;rcy;&amp;acy;&amp;fcy;&amp;icy;&amp;icy; &amp;Scy;&amp;tcy;&amp;acy;&amp;lcy;&amp;icy;&amp;ncy;&amp;gcy;&amp;rcy;&amp;acy;&amp;dcy;&amp;scy;&amp;kcy;&amp;ocy;&amp;jcy; &amp;bcy;&amp;icy;&amp;tcy;&amp;vcy;&amp;ycy;. &amp;icy;&amp;ncy;&amp;tcy;&amp;iecy;&amp;rcy;&amp;iecy;&amp;scy;&amp;ncy;&amp;ocy;&amp;iecy;, &amp;fcy;&amp;acy;&amp;kcy;&amp;tcy;&amp;ycy;, &amp;fcy;&amp;ocy;&amp;tcy;&amp;ocy;"/>
          <p:cNvSpPr>
            <a:spLocks noChangeAspect="1" noChangeArrowheads="1"/>
          </p:cNvSpPr>
          <p:nvPr/>
        </p:nvSpPr>
        <p:spPr bwMode="auto">
          <a:xfrm>
            <a:off x="762000" y="514350"/>
            <a:ext cx="7620000" cy="5829300"/>
          </a:xfrm>
          <a:prstGeom prst="rect">
            <a:avLst/>
          </a:prstGeom>
          <a:noFill/>
        </p:spPr>
        <p:txBody>
          <a:bodyPr/>
          <a:lstStyle/>
          <a:p>
            <a:endParaRPr lang="ru-RU"/>
          </a:p>
        </p:txBody>
      </p:sp>
      <p:sp>
        <p:nvSpPr>
          <p:cNvPr id="73738" name="AutoShape 10" descr="https://cdn.fishki.net/upload/post/201311/07/1213830/0a3d935a5cdf2a4d014e35596b13347d999eaf8d90212166bd869debca0a0956_1943.jpg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</p:spPr>
        <p:txBody>
          <a:bodyPr/>
          <a:lstStyle/>
          <a:p>
            <a:endParaRPr lang="ru-RU"/>
          </a:p>
        </p:txBody>
      </p:sp>
      <p:sp>
        <p:nvSpPr>
          <p:cNvPr id="73740" name="Text Box 12"/>
          <p:cNvSpPr txBox="1">
            <a:spLocks noChangeArrowheads="1"/>
          </p:cNvSpPr>
          <p:nvPr/>
        </p:nvSpPr>
        <p:spPr bwMode="auto">
          <a:xfrm>
            <a:off x="0" y="4038600"/>
            <a:ext cx="2514600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/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Советские солдаты бегут по окраине Сталинграда во время боя. 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1800" dirty="0"/>
              <a:t/>
            </a:r>
            <a:br>
              <a:rPr lang="ru-RU" sz="1800" dirty="0"/>
            </a:br>
            <a:endParaRPr lang="ru-RU" sz="1800" dirty="0"/>
          </a:p>
        </p:txBody>
      </p:sp>
      <p:pic>
        <p:nvPicPr>
          <p:cNvPr id="18434" name="Picture 2" descr="https://mtdata.ru/u20/photo720C/20763930866-0/origina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14600" y="2819400"/>
            <a:ext cx="6256867" cy="35194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37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37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37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7" name="Rectangle 5"/>
          <p:cNvSpPr>
            <a:spLocks noChangeArrowheads="1"/>
          </p:cNvSpPr>
          <p:nvPr/>
        </p:nvSpPr>
        <p:spPr bwMode="auto">
          <a:xfrm>
            <a:off x="457200" y="3505200"/>
            <a:ext cx="899160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 eaLnBrk="0" hangingPunct="0"/>
            <a:r>
              <a:rPr lang="ru-RU" b="1" dirty="0">
                <a:latin typeface="Century Gothic" pitchFamily="34" charset="0"/>
              </a:rPr>
              <a:t>В Сталинградской Битве было уничтожено</a:t>
            </a:r>
            <a:r>
              <a:rPr lang="ru-RU" dirty="0" smtClean="0">
                <a:latin typeface="Century Gothic" pitchFamily="34" charset="0"/>
              </a:rPr>
              <a:t>:</a:t>
            </a:r>
          </a:p>
          <a:p>
            <a:pPr eaLnBrk="0" hangingPunct="0"/>
            <a:endParaRPr lang="ru-RU" sz="2000" dirty="0">
              <a:latin typeface="Century Gothic" pitchFamily="34" charset="0"/>
            </a:endParaRPr>
          </a:p>
          <a:p>
            <a:pPr eaLnBrk="0" hangingPunct="0"/>
            <a:r>
              <a:rPr lang="ru-RU" sz="2400" b="1" dirty="0" smtClean="0">
                <a:latin typeface="Century Gothic" pitchFamily="34" charset="0"/>
              </a:rPr>
              <a:t>- 32</a:t>
            </a:r>
            <a:r>
              <a:rPr lang="ru-RU" sz="2400" dirty="0" smtClean="0">
                <a:latin typeface="Century Gothic" pitchFamily="34" charset="0"/>
              </a:rPr>
              <a:t> </a:t>
            </a:r>
            <a:r>
              <a:rPr lang="ru-RU" sz="2400" dirty="0">
                <a:latin typeface="Century Gothic" pitchFamily="34" charset="0"/>
              </a:rPr>
              <a:t>немецкие </a:t>
            </a:r>
            <a:r>
              <a:rPr lang="ru-RU" sz="2400" dirty="0" smtClean="0">
                <a:latin typeface="Century Gothic" pitchFamily="34" charset="0"/>
              </a:rPr>
              <a:t>дивизии</a:t>
            </a:r>
            <a:r>
              <a:rPr lang="en-US" sz="2400" dirty="0" smtClean="0">
                <a:latin typeface="Century Gothic" pitchFamily="34" charset="0"/>
              </a:rPr>
              <a:t>;</a:t>
            </a:r>
            <a:r>
              <a:rPr lang="ru-RU" sz="2400" dirty="0" smtClean="0">
                <a:latin typeface="Century Gothic" pitchFamily="34" charset="0"/>
              </a:rPr>
              <a:t> </a:t>
            </a:r>
            <a:endParaRPr lang="ru-RU" sz="2400" dirty="0">
              <a:latin typeface="Century Gothic" pitchFamily="34" charset="0"/>
            </a:endParaRPr>
          </a:p>
          <a:p>
            <a:pPr eaLnBrk="0" hangingPunct="0"/>
            <a:r>
              <a:rPr lang="en-US" sz="2400" dirty="0" smtClean="0">
                <a:latin typeface="Century Gothic" pitchFamily="34" charset="0"/>
              </a:rPr>
              <a:t>- </a:t>
            </a:r>
            <a:r>
              <a:rPr lang="ru-RU" sz="2400" dirty="0" smtClean="0">
                <a:latin typeface="Century Gothic" pitchFamily="34" charset="0"/>
              </a:rPr>
              <a:t>противник </a:t>
            </a:r>
            <a:r>
              <a:rPr lang="ru-RU" sz="2400" dirty="0">
                <a:latin typeface="Century Gothic" pitchFamily="34" charset="0"/>
              </a:rPr>
              <a:t>потерял </a:t>
            </a:r>
            <a:r>
              <a:rPr lang="ru-RU" sz="2400" b="1" dirty="0">
                <a:latin typeface="Century Gothic" pitchFamily="34" charset="0"/>
              </a:rPr>
              <a:t>1,5 млн</a:t>
            </a:r>
            <a:r>
              <a:rPr lang="ru-RU" sz="2400" dirty="0">
                <a:latin typeface="Century Gothic" pitchFamily="34" charset="0"/>
              </a:rPr>
              <a:t>. </a:t>
            </a:r>
            <a:r>
              <a:rPr lang="ru-RU" sz="2400" dirty="0" smtClean="0">
                <a:latin typeface="Century Gothic" pitchFamily="34" charset="0"/>
              </a:rPr>
              <a:t>человек</a:t>
            </a:r>
            <a:r>
              <a:rPr lang="en-US" sz="2400" dirty="0" smtClean="0">
                <a:latin typeface="Century Gothic" pitchFamily="34" charset="0"/>
              </a:rPr>
              <a:t>;</a:t>
            </a:r>
            <a:endParaRPr lang="ru-RU" sz="2400" dirty="0">
              <a:latin typeface="Century Gothic" pitchFamily="34" charset="0"/>
            </a:endParaRPr>
          </a:p>
          <a:p>
            <a:pPr eaLnBrk="0" hangingPunct="0"/>
            <a:r>
              <a:rPr lang="en-US" sz="2400" dirty="0" smtClean="0">
                <a:latin typeface="Century Gothic" pitchFamily="34" charset="0"/>
              </a:rPr>
              <a:t>- </a:t>
            </a:r>
            <a:r>
              <a:rPr lang="ru-RU" sz="2400" b="1" dirty="0" smtClean="0">
                <a:latin typeface="Century Gothic" pitchFamily="34" charset="0"/>
              </a:rPr>
              <a:t>3,5 </a:t>
            </a:r>
            <a:r>
              <a:rPr lang="ru-RU" sz="2400" b="1" dirty="0">
                <a:latin typeface="Century Gothic" pitchFamily="34" charset="0"/>
              </a:rPr>
              <a:t>тысячи</a:t>
            </a:r>
            <a:r>
              <a:rPr lang="ru-RU" sz="2400" dirty="0">
                <a:latin typeface="Century Gothic" pitchFamily="34" charset="0"/>
              </a:rPr>
              <a:t> танков и </a:t>
            </a:r>
            <a:r>
              <a:rPr lang="ru-RU" sz="2400" dirty="0" smtClean="0">
                <a:latin typeface="Century Gothic" pitchFamily="34" charset="0"/>
              </a:rPr>
              <a:t>орудий</a:t>
            </a:r>
            <a:r>
              <a:rPr lang="en-US" sz="2400" dirty="0" smtClean="0">
                <a:latin typeface="Century Gothic" pitchFamily="34" charset="0"/>
              </a:rPr>
              <a:t>;</a:t>
            </a:r>
            <a:endParaRPr lang="ru-RU" sz="2400" dirty="0">
              <a:latin typeface="Century Gothic" pitchFamily="34" charset="0"/>
            </a:endParaRPr>
          </a:p>
          <a:p>
            <a:pPr eaLnBrk="0" hangingPunct="0"/>
            <a:r>
              <a:rPr lang="en-US" sz="2400" b="1" dirty="0" smtClean="0">
                <a:latin typeface="Century Gothic" pitchFamily="34" charset="0"/>
              </a:rPr>
              <a:t>- </a:t>
            </a:r>
            <a:r>
              <a:rPr lang="ru-RU" sz="2400" b="1" dirty="0" smtClean="0">
                <a:latin typeface="Century Gothic" pitchFamily="34" charset="0"/>
              </a:rPr>
              <a:t>12 </a:t>
            </a:r>
            <a:r>
              <a:rPr lang="ru-RU" sz="2400" b="1" dirty="0">
                <a:latin typeface="Century Gothic" pitchFamily="34" charset="0"/>
              </a:rPr>
              <a:t>тысяч</a:t>
            </a:r>
            <a:r>
              <a:rPr lang="ru-RU" sz="2400" dirty="0">
                <a:latin typeface="Century Gothic" pitchFamily="34" charset="0"/>
              </a:rPr>
              <a:t> пушек и </a:t>
            </a:r>
            <a:r>
              <a:rPr lang="ru-RU" sz="2400" dirty="0" smtClean="0">
                <a:latin typeface="Century Gothic" pitchFamily="34" charset="0"/>
              </a:rPr>
              <a:t>минометов</a:t>
            </a:r>
            <a:r>
              <a:rPr lang="en-US" sz="2400" dirty="0" smtClean="0">
                <a:latin typeface="Century Gothic" pitchFamily="34" charset="0"/>
              </a:rPr>
              <a:t>;</a:t>
            </a:r>
            <a:endParaRPr lang="ru-RU" sz="2400" dirty="0">
              <a:latin typeface="Century Gothic" pitchFamily="34" charset="0"/>
            </a:endParaRPr>
          </a:p>
          <a:p>
            <a:pPr eaLnBrk="0" hangingPunct="0"/>
            <a:r>
              <a:rPr lang="en-US" sz="2400" b="1" dirty="0" smtClean="0">
                <a:latin typeface="Century Gothic" pitchFamily="34" charset="0"/>
              </a:rPr>
              <a:t>- </a:t>
            </a:r>
            <a:r>
              <a:rPr lang="ru-RU" sz="2400" b="1" dirty="0" smtClean="0">
                <a:latin typeface="Century Gothic" pitchFamily="34" charset="0"/>
              </a:rPr>
              <a:t>3 </a:t>
            </a:r>
            <a:r>
              <a:rPr lang="ru-RU" sz="2400" b="1" dirty="0">
                <a:latin typeface="Century Gothic" pitchFamily="34" charset="0"/>
              </a:rPr>
              <a:t>тысячи</a:t>
            </a:r>
            <a:r>
              <a:rPr lang="ru-RU" sz="2400" dirty="0">
                <a:latin typeface="Century Gothic" pitchFamily="34" charset="0"/>
              </a:rPr>
              <a:t> самолетов</a:t>
            </a:r>
            <a:r>
              <a:rPr lang="ru-RU" sz="2400" dirty="0" smtClean="0">
                <a:latin typeface="Century Gothic" pitchFamily="34" charset="0"/>
              </a:rPr>
              <a:t>.</a:t>
            </a:r>
            <a:endParaRPr lang="ru-RU" sz="2400" dirty="0">
              <a:latin typeface="Century Gothic" pitchFamily="34" charset="0"/>
            </a:endParaRPr>
          </a:p>
        </p:txBody>
      </p:sp>
      <p:pic>
        <p:nvPicPr>
          <p:cNvPr id="79878" name="Picture 4" descr="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304800"/>
            <a:ext cx="4495800" cy="2997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9881" name="Picture 9" descr="8812150q5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762000"/>
            <a:ext cx="3779520" cy="2362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98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98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98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798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98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987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228600"/>
            <a:ext cx="8839200" cy="11430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ru-RU" sz="3200" b="1" dirty="0" smtClean="0">
                <a:ln w="1905"/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Битва за Ленинград </a:t>
            </a:r>
            <a:br>
              <a:rPr lang="ru-RU" sz="3200" b="1" dirty="0" smtClean="0">
                <a:ln w="1905"/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</a:br>
            <a:r>
              <a:rPr lang="ru-RU" sz="3200" b="1" dirty="0" smtClean="0">
                <a:ln w="1905"/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(10 </a:t>
            </a:r>
            <a:r>
              <a:rPr lang="ru-RU" sz="3200" b="1" smtClean="0">
                <a:ln w="1905"/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июля </a:t>
            </a:r>
            <a:r>
              <a:rPr lang="ru-RU" sz="3200" b="1" smtClean="0">
                <a:ln w="1905"/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1941г.- </a:t>
            </a:r>
            <a:r>
              <a:rPr lang="ru-RU" sz="3200" b="1" dirty="0" smtClean="0">
                <a:ln w="1905"/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9 </a:t>
            </a:r>
            <a:r>
              <a:rPr lang="ru-RU" sz="3200" b="1" smtClean="0">
                <a:ln w="1905"/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августа </a:t>
            </a:r>
            <a:r>
              <a:rPr lang="ru-RU" sz="3200" b="1" smtClean="0">
                <a:ln w="1905"/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1944г.)</a:t>
            </a:r>
            <a:endParaRPr lang="ru-RU" sz="3200" b="1" dirty="0" smtClean="0">
              <a:ln w="1905"/>
              <a:solidFill>
                <a:srgbClr val="FF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pic>
        <p:nvPicPr>
          <p:cNvPr id="16388" name="Picture 4" descr="https://avatars.mds.yandex.net/get-pdb/2088027/f6094dd3-62b3-4187-af4b-42de69505d14/s12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1447800"/>
            <a:ext cx="7924800" cy="475488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6" name="Picture 4" descr="38931639_3300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81000" y="609600"/>
            <a:ext cx="5238750" cy="35052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4997" name="Picture 5" descr="Картинка 135 из 10835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67400" y="1752600"/>
            <a:ext cx="2997200" cy="466883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49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49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6" name="Picture 4" descr="Leningrad_bread_ration_stamp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533400"/>
            <a:ext cx="2828925" cy="4495800"/>
          </a:xfrm>
          <a:noFill/>
          <a:ln w="28575">
            <a:solidFill>
              <a:srgbClr val="000099"/>
            </a:solidFill>
          </a:ln>
        </p:spPr>
      </p:pic>
      <p:sp>
        <p:nvSpPr>
          <p:cNvPr id="90117" name="Rectangle 5"/>
          <p:cNvSpPr>
            <a:spLocks noChangeArrowheads="1"/>
          </p:cNvSpPr>
          <p:nvPr/>
        </p:nvSpPr>
        <p:spPr bwMode="auto">
          <a:xfrm>
            <a:off x="3733800" y="942975"/>
            <a:ext cx="510540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0" hangingPunct="0"/>
            <a:r>
              <a:rPr lang="ru-RU" sz="2400"/>
              <a:t>Паёк, выдаваемый по карточкам в блокадном Ленинграде, уменьшился до 125 граммов хлеба в день </a:t>
            </a:r>
          </a:p>
        </p:txBody>
      </p:sp>
      <p:pic>
        <p:nvPicPr>
          <p:cNvPr id="90119" name="Picture 7" descr="&amp;ncy;&amp;ocy;&amp;rcy;&amp;mcy;&amp;ycy; &amp;khcy;&amp;lcy;&amp;iecy;&amp;bcy;&amp;acy; &amp;vcy; &amp;bcy;&amp;lcy;&amp;ocy;&amp;kcy;&amp;acy;&amp;dcy;&amp;ncy;&amp;ocy;&amp;mcy; &amp;lcy;&amp;iecy;&amp;ncy;&amp;icy;&amp;ncy;&amp;gcy;&amp;rcy;&amp;acy;&amp;dcy;&amp;iecy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53000" y="2819400"/>
            <a:ext cx="2906713" cy="3429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0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0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90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01" name="AutoShape 5" descr="s1200?webp=false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</p:spPr>
        <p:txBody>
          <a:bodyPr/>
          <a:lstStyle/>
          <a:p>
            <a:endParaRPr lang="ru-RU"/>
          </a:p>
        </p:txBody>
      </p:sp>
      <p:sp>
        <p:nvSpPr>
          <p:cNvPr id="55303" name="Text Box 7"/>
          <p:cNvSpPr txBox="1">
            <a:spLocks noChangeArrowheads="1"/>
          </p:cNvSpPr>
          <p:nvPr/>
        </p:nvSpPr>
        <p:spPr bwMode="auto">
          <a:xfrm>
            <a:off x="3886200" y="685800"/>
            <a:ext cx="5410200" cy="5878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ru-RU" b="1" i="1" dirty="0">
                <a:ln w="1905"/>
                <a:solidFill>
                  <a:srgbClr val="FFCC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Вставай, страна огромная,</a:t>
            </a:r>
          </a:p>
          <a:p>
            <a:r>
              <a:rPr lang="ru-RU" b="1" i="1" dirty="0">
                <a:ln w="1905"/>
                <a:solidFill>
                  <a:srgbClr val="FFCC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Вставай на смертный бой</a:t>
            </a:r>
          </a:p>
          <a:p>
            <a:r>
              <a:rPr lang="ru-RU" b="1" i="1" dirty="0">
                <a:ln w="1905"/>
                <a:solidFill>
                  <a:srgbClr val="FFCC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С фашисткой силой темною, </a:t>
            </a:r>
          </a:p>
          <a:p>
            <a:r>
              <a:rPr lang="ru-RU" b="1" i="1" dirty="0" smtClean="0">
                <a:ln w="1905"/>
                <a:solidFill>
                  <a:srgbClr val="FFCC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С </a:t>
            </a:r>
            <a:r>
              <a:rPr lang="ru-RU" b="1" i="1" dirty="0">
                <a:ln w="1905"/>
                <a:solidFill>
                  <a:srgbClr val="FFCC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проклятою ордой!</a:t>
            </a:r>
          </a:p>
          <a:p>
            <a:endParaRPr lang="ru-RU" b="1" i="1" dirty="0">
              <a:ln w="1905"/>
              <a:solidFill>
                <a:srgbClr val="FFCC99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entury Gothic" pitchFamily="34" charset="0"/>
              <a:ea typeface="Arial Unicode MS" pitchFamily="34" charset="-128"/>
              <a:cs typeface="Arial Unicode MS" pitchFamily="34" charset="-128"/>
            </a:endParaRPr>
          </a:p>
          <a:p>
            <a:r>
              <a:rPr lang="ru-RU" b="1" i="1" dirty="0">
                <a:ln w="1905"/>
                <a:solidFill>
                  <a:srgbClr val="FFCC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Пусть ярость благородная Вскипает, как волна, - </a:t>
            </a:r>
          </a:p>
          <a:p>
            <a:r>
              <a:rPr lang="ru-RU" b="1" i="1" dirty="0">
                <a:ln w="1905"/>
                <a:solidFill>
                  <a:srgbClr val="FFCC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Идет война народная,</a:t>
            </a:r>
          </a:p>
          <a:p>
            <a:r>
              <a:rPr lang="ru-RU" b="1" i="1" dirty="0">
                <a:ln w="1905"/>
                <a:solidFill>
                  <a:srgbClr val="FFCC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Священная война!</a:t>
            </a:r>
          </a:p>
          <a:p>
            <a:endParaRPr lang="ru-RU" sz="1800" b="1" dirty="0">
              <a:ln w="1905"/>
              <a:solidFill>
                <a:srgbClr val="FFCC99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Black" pitchFamily="34" charset="0"/>
              <a:ea typeface="Arial Unicode MS" pitchFamily="34" charset="-128"/>
              <a:cs typeface="Arial Unicode MS" pitchFamily="34" charset="-128"/>
            </a:endParaRPr>
          </a:p>
          <a:p>
            <a:pPr algn="ctr"/>
            <a:endParaRPr lang="ru-RU" sz="1800" b="1" dirty="0" smtClean="0">
              <a:ln w="1905"/>
              <a:solidFill>
                <a:srgbClr val="FFCC99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entury Gothic" pitchFamily="34" charset="0"/>
              <a:ea typeface="Arial Unicode MS" pitchFamily="34" charset="-128"/>
              <a:cs typeface="Arial Unicode MS" pitchFamily="34" charset="-128"/>
            </a:endParaRPr>
          </a:p>
          <a:p>
            <a:pPr algn="ctr"/>
            <a:r>
              <a:rPr lang="ru-RU" sz="1800" b="1" dirty="0" smtClean="0">
                <a:ln w="1905"/>
                <a:solidFill>
                  <a:srgbClr val="FFCC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1941 г.</a:t>
            </a:r>
          </a:p>
          <a:p>
            <a:pPr algn="ctr"/>
            <a:r>
              <a:rPr lang="ru-RU" sz="1800" b="1" dirty="0" smtClean="0">
                <a:ln w="1905"/>
                <a:solidFill>
                  <a:srgbClr val="FFCC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Василий Лебедев-Кумач</a:t>
            </a:r>
          </a:p>
          <a:p>
            <a:endParaRPr lang="ru-RU" sz="2400" b="1" dirty="0">
              <a:ln w="50800"/>
              <a:solidFill>
                <a:schemeClr val="bg1">
                  <a:shade val="50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5306" name="AutoShape 10" descr="Родина-мать зовёт! — Википед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5308" name="AutoShape 12" descr="Ussr0437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" name="Рисунок 7" descr="родина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685800"/>
            <a:ext cx="3200400" cy="464619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981200" y="274638"/>
            <a:ext cx="7162800" cy="1143000"/>
          </a:xfrm>
        </p:spPr>
        <p:txBody>
          <a:bodyPr/>
          <a:lstStyle/>
          <a:p>
            <a:r>
              <a:rPr lang="ru-RU" sz="2800" b="1" smtClean="0"/>
              <a:t>Скульптура «Родина-мать» на Пискаревском кладбище</a:t>
            </a:r>
          </a:p>
        </p:txBody>
      </p:sp>
      <p:pic>
        <p:nvPicPr>
          <p:cNvPr id="129029" name="Picture 5" descr="295234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800" y="1524000"/>
            <a:ext cx="6324600" cy="48307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>
          <a:xfrm>
            <a:off x="2895600" y="274638"/>
            <a:ext cx="6477000" cy="1143000"/>
          </a:xfrm>
        </p:spPr>
        <p:txBody>
          <a:bodyPr/>
          <a:lstStyle/>
          <a:p>
            <a:r>
              <a:rPr lang="ru-RU" sz="2800" b="1" dirty="0" smtClean="0">
                <a:solidFill>
                  <a:schemeClr val="tx1"/>
                </a:solidFill>
              </a:rPr>
              <a:t>Медаль </a:t>
            </a:r>
            <a:br>
              <a:rPr lang="ru-RU" sz="2800" b="1" dirty="0" smtClean="0">
                <a:solidFill>
                  <a:schemeClr val="tx1"/>
                </a:solidFill>
              </a:rPr>
            </a:br>
            <a:r>
              <a:rPr lang="ru-RU" sz="2800" b="1" dirty="0" smtClean="0">
                <a:solidFill>
                  <a:schemeClr val="tx1"/>
                </a:solidFill>
              </a:rPr>
              <a:t>«За оборону Ленинграда»</a:t>
            </a:r>
          </a:p>
        </p:txBody>
      </p:sp>
      <p:pic>
        <p:nvPicPr>
          <p:cNvPr id="88068" name="Picture 4" descr="%d0%9c%d0%b5%d0%b4%d0%b0%d0%bb%d1%8c_%d0%b7%d0%b0_%d0%be%d0%b1%d0%be%d1%80%d0%be%d0%bd%d1%83_%d0%9b%d0%b5%d0%bd%d0%b8%d0%bd%d0%b3%d1%80%d0%b0%d0%b4%d0%b0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33400" y="381000"/>
            <a:ext cx="1981200" cy="1924050"/>
          </a:xfrm>
          <a:noFill/>
          <a:ln w="38100">
            <a:solidFill>
              <a:srgbClr val="000099"/>
            </a:solidFill>
          </a:ln>
        </p:spPr>
      </p:pic>
      <p:sp>
        <p:nvSpPr>
          <p:cNvPr id="88070" name="Rectangle 6"/>
          <p:cNvSpPr>
            <a:spLocks noChangeArrowheads="1"/>
          </p:cNvSpPr>
          <p:nvPr/>
        </p:nvSpPr>
        <p:spPr bwMode="auto">
          <a:xfrm>
            <a:off x="4800600" y="1828800"/>
            <a:ext cx="4114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3200"/>
              <a:t> </a:t>
            </a:r>
          </a:p>
        </p:txBody>
      </p:sp>
      <p:pic>
        <p:nvPicPr>
          <p:cNvPr id="88073" name="Picture 9" descr="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81400" y="2057400"/>
            <a:ext cx="5162550" cy="3440113"/>
          </a:xfrm>
          <a:prstGeom prst="rect">
            <a:avLst/>
          </a:prstGeom>
          <a:noFill/>
        </p:spPr>
      </p:pic>
      <p:sp>
        <p:nvSpPr>
          <p:cNvPr id="88074" name="Rectangle 10"/>
          <p:cNvSpPr>
            <a:spLocks noChangeArrowheads="1"/>
          </p:cNvSpPr>
          <p:nvPr/>
        </p:nvSpPr>
        <p:spPr bwMode="auto">
          <a:xfrm>
            <a:off x="304800" y="3246438"/>
            <a:ext cx="3352800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400"/>
              <a:t>1,5 миллионов  человек, выстоявших блокаду были награждены медалью </a:t>
            </a:r>
            <a:r>
              <a:rPr lang="ru-RU" sz="2400" b="1"/>
              <a:t>«За оборону Ленинграда»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8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ru-RU" sz="3200" smtClean="0"/>
              <a:t/>
            </a:r>
            <a:br>
              <a:rPr lang="ru-RU" sz="3200" smtClean="0"/>
            </a:br>
            <a:endParaRPr lang="ru-RU" smtClean="0"/>
          </a:p>
        </p:txBody>
      </p:sp>
      <p:pic>
        <p:nvPicPr>
          <p:cNvPr id="26627" name="Picture 12" descr="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981200"/>
            <a:ext cx="8382000" cy="438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8" name="Text Box 16"/>
          <p:cNvSpPr txBox="1">
            <a:spLocks noChangeArrowheads="1"/>
          </p:cNvSpPr>
          <p:nvPr/>
        </p:nvSpPr>
        <p:spPr bwMode="auto">
          <a:xfrm>
            <a:off x="822325" y="493713"/>
            <a:ext cx="7864475" cy="1189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000" b="1">
                <a:solidFill>
                  <a:srgbClr val="FF0000"/>
                </a:solidFill>
              </a:rPr>
              <a:t>Курская битва</a:t>
            </a:r>
          </a:p>
          <a:p>
            <a:pPr algn="ctr"/>
            <a:r>
              <a:rPr lang="ru-RU" sz="3200" b="1">
                <a:solidFill>
                  <a:srgbClr val="FF0000"/>
                </a:solidFill>
              </a:rPr>
              <a:t>(5 июля – 23 августа 1943 г.)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3657600"/>
            <a:ext cx="3200400" cy="24685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z="2800" smtClean="0"/>
              <a:t>    </a:t>
            </a:r>
            <a:r>
              <a:rPr lang="ru-RU" sz="2400" smtClean="0"/>
              <a:t>Наступление солдат под прикрытием советских танков</a:t>
            </a:r>
          </a:p>
        </p:txBody>
      </p:sp>
      <p:sp>
        <p:nvSpPr>
          <p:cNvPr id="94211" name="AutoShape 5" descr="1%283%29%5B1%5D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sz="1800"/>
          </a:p>
        </p:txBody>
      </p:sp>
      <p:pic>
        <p:nvPicPr>
          <p:cNvPr id="94212" name="Picture 6" descr="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304800"/>
            <a:ext cx="5410200" cy="305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4213" name="Picture 7" descr="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62400" y="3352800"/>
            <a:ext cx="4914900" cy="284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4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42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94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10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7" name="AutoShape 5" descr="s900673_5_3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</p:spPr>
        <p:txBody>
          <a:bodyPr/>
          <a:lstStyle/>
          <a:p>
            <a:endParaRPr lang="ru-RU"/>
          </a:p>
        </p:txBody>
      </p:sp>
      <p:pic>
        <p:nvPicPr>
          <p:cNvPr id="100358" name="Picture 6" descr="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08788" y="457200"/>
            <a:ext cx="1676400" cy="2590800"/>
          </a:xfrm>
          <a:prstGeom prst="rect">
            <a:avLst/>
          </a:prstGeom>
          <a:noFill/>
        </p:spPr>
      </p:pic>
      <p:pic>
        <p:nvPicPr>
          <p:cNvPr id="100360" name="Picture 8" descr="medal-georoy-sovetsvkogo-soyuza-ran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86200" y="533400"/>
            <a:ext cx="1660525" cy="2514600"/>
          </a:xfrm>
          <a:prstGeom prst="rect">
            <a:avLst/>
          </a:prstGeom>
          <a:noFill/>
        </p:spPr>
      </p:pic>
      <p:pic>
        <p:nvPicPr>
          <p:cNvPr id="100362" name="Picture 10" descr="orden_lenina_kopi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0" y="533400"/>
            <a:ext cx="2425700" cy="2438400"/>
          </a:xfrm>
          <a:prstGeom prst="rect">
            <a:avLst/>
          </a:prstGeom>
          <a:noFill/>
        </p:spPr>
      </p:pic>
      <p:sp>
        <p:nvSpPr>
          <p:cNvPr id="100363" name="Text Box 11"/>
          <p:cNvSpPr txBox="1">
            <a:spLocks noChangeArrowheads="1"/>
          </p:cNvSpPr>
          <p:nvPr/>
        </p:nvSpPr>
        <p:spPr bwMode="auto">
          <a:xfrm>
            <a:off x="593725" y="2935288"/>
            <a:ext cx="22367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/>
              <a:t>Орден Ленина</a:t>
            </a:r>
          </a:p>
        </p:txBody>
      </p:sp>
      <p:sp>
        <p:nvSpPr>
          <p:cNvPr id="100364" name="Text Box 12"/>
          <p:cNvSpPr txBox="1">
            <a:spLocks noChangeArrowheads="1"/>
          </p:cNvSpPr>
          <p:nvPr/>
        </p:nvSpPr>
        <p:spPr bwMode="auto">
          <a:xfrm>
            <a:off x="3505200" y="3008313"/>
            <a:ext cx="274320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400"/>
              <a:t>«Золотая Звезда» Героя Советского Союза</a:t>
            </a:r>
          </a:p>
        </p:txBody>
      </p:sp>
      <p:sp>
        <p:nvSpPr>
          <p:cNvPr id="100365" name="Rectangle 13"/>
          <p:cNvSpPr>
            <a:spLocks noChangeArrowheads="1"/>
          </p:cNvSpPr>
          <p:nvPr/>
        </p:nvSpPr>
        <p:spPr bwMode="auto">
          <a:xfrm>
            <a:off x="685800" y="4727575"/>
            <a:ext cx="792480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just" eaLnBrk="0" hangingPunct="0"/>
            <a:r>
              <a:rPr lang="ru-RU" sz="2400"/>
              <a:t>Более 100 тыс. солдат, сержантов, офицеров и генералов были награждены орденами и медалями, свыше 180 человек удостоены звания Героя Советского Союза.</a:t>
            </a:r>
          </a:p>
        </p:txBody>
      </p:sp>
      <p:sp>
        <p:nvSpPr>
          <p:cNvPr id="100366" name="Text Box 14"/>
          <p:cNvSpPr txBox="1">
            <a:spLocks noChangeArrowheads="1"/>
          </p:cNvSpPr>
          <p:nvPr/>
        </p:nvSpPr>
        <p:spPr bwMode="auto">
          <a:xfrm>
            <a:off x="6248400" y="3084513"/>
            <a:ext cx="28956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400"/>
              <a:t>Медаль </a:t>
            </a:r>
          </a:p>
          <a:p>
            <a:r>
              <a:rPr lang="ru-RU" sz="2400"/>
              <a:t>«Курская битва»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0" name="Rectangle 10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305800" cy="1554162"/>
          </a:xfrm>
        </p:spPr>
        <p:txBody>
          <a:bodyPr>
            <a:normAutofit fontScale="90000"/>
          </a:bodyPr>
          <a:lstStyle/>
          <a:p>
            <a:r>
              <a:rPr lang="ru-RU" sz="2800" b="1" smtClean="0"/>
              <a:t>Музей-заповедник «Прохоровское поле», увековечивающий подвиг, совершенный во время Великой Отечественной войны. </a:t>
            </a:r>
            <a:br>
              <a:rPr lang="ru-RU" sz="2800" b="1" smtClean="0"/>
            </a:br>
            <a:endParaRPr lang="ru-RU" sz="2800" b="1" smtClean="0"/>
          </a:p>
        </p:txBody>
      </p:sp>
      <p:sp>
        <p:nvSpPr>
          <p:cNvPr id="1024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ru-RU" b="1" smtClean="0"/>
              <a:t>   </a:t>
            </a:r>
          </a:p>
        </p:txBody>
      </p:sp>
      <p:pic>
        <p:nvPicPr>
          <p:cNvPr id="102404" name="Picture 4" descr="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1752600"/>
            <a:ext cx="6781800" cy="45148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23161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4000" b="1" smtClean="0">
                <a:solidFill>
                  <a:srgbClr val="FF0000"/>
                </a:solidFill>
              </a:rPr>
              <a:t>Битва за Берлин </a:t>
            </a:r>
            <a:br>
              <a:rPr lang="ru-RU" sz="4000" b="1" smtClean="0">
                <a:solidFill>
                  <a:srgbClr val="FF0000"/>
                </a:solidFill>
              </a:rPr>
            </a:br>
            <a:r>
              <a:rPr lang="ru-RU" sz="3200" b="1" smtClean="0">
                <a:solidFill>
                  <a:srgbClr val="FF0000"/>
                </a:solidFill>
              </a:rPr>
              <a:t>(16 апреля-8 мая 1945)</a:t>
            </a:r>
            <a:r>
              <a:rPr lang="ru-RU" sz="4000" b="1" smtClean="0">
                <a:solidFill>
                  <a:srgbClr val="FF0000"/>
                </a:solidFill>
              </a:rPr>
              <a:t/>
            </a:r>
            <a:br>
              <a:rPr lang="ru-RU" sz="4000" b="1" smtClean="0">
                <a:solidFill>
                  <a:srgbClr val="FF0000"/>
                </a:solidFill>
              </a:rPr>
            </a:br>
            <a:r>
              <a:rPr lang="ru-RU" sz="4000" smtClean="0"/>
              <a:t/>
            </a:r>
            <a:br>
              <a:rPr lang="ru-RU" sz="4000" smtClean="0"/>
            </a:br>
            <a:endParaRPr lang="ru-RU" sz="4000" smtClean="0"/>
          </a:p>
        </p:txBody>
      </p:sp>
      <p:pic>
        <p:nvPicPr>
          <p:cNvPr id="33796" name="Picture 8" descr="top-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981200"/>
            <a:ext cx="86868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AutoShape 5" descr="1304813261_berlin_45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sz="1800"/>
          </a:p>
        </p:txBody>
      </p:sp>
      <p:pic>
        <p:nvPicPr>
          <p:cNvPr id="106499" name="Picture 7" descr="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304800"/>
            <a:ext cx="3810000" cy="307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6500" name="Picture 9" descr="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228600"/>
            <a:ext cx="4343400" cy="329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501" name="AutoShape 13" descr="Berlin_42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sz="1800"/>
          </a:p>
        </p:txBody>
      </p:sp>
      <p:pic>
        <p:nvPicPr>
          <p:cNvPr id="106502" name="Picture 14" descr="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3505200"/>
            <a:ext cx="4267200" cy="302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6503" name="Picture 15" descr="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76800" y="3810000"/>
            <a:ext cx="4038600" cy="255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6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6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6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06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AutoShape 5" descr="Pobeda-08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sz="1800"/>
          </a:p>
        </p:txBody>
      </p:sp>
      <p:pic>
        <p:nvPicPr>
          <p:cNvPr id="36867" name="Picture 6" descr="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533400"/>
            <a:ext cx="77724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1" name="Голос Левитана  о конце войны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685800" y="5943600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687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47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6871"/>
                </p:tgtEl>
              </p:cMediaNode>
            </p:audio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305800" cy="944562"/>
          </a:xfrm>
        </p:spPr>
        <p:txBody>
          <a:bodyPr>
            <a:normAutofit fontScale="90000"/>
          </a:bodyPr>
          <a:lstStyle/>
          <a:p>
            <a:r>
              <a:rPr lang="ru-RU" sz="6000" b="1" smtClean="0">
                <a:solidFill>
                  <a:srgbClr val="FF0000"/>
                </a:solidFill>
              </a:rPr>
              <a:t>Победа!</a:t>
            </a:r>
          </a:p>
        </p:txBody>
      </p:sp>
      <p:pic>
        <p:nvPicPr>
          <p:cNvPr id="104452" name="Picture 7" descr="6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990600" y="1295400"/>
            <a:ext cx="7419975" cy="4919663"/>
          </a:xfrm>
          <a:noFill/>
          <a:ln/>
        </p:spPr>
      </p:pic>
      <p:pic>
        <p:nvPicPr>
          <p:cNvPr id="104453" name="День Победы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533400" y="6096000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445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46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445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8229600" cy="11430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ru-RU" sz="3200" b="1" dirty="0" smtClean="0">
                <a:solidFill>
                  <a:srgbClr val="FFCC99"/>
                </a:solidFill>
                <a:latin typeface="Century Gothic" pitchFamily="34" charset="0"/>
              </a:rPr>
              <a:t>Оборона Брестской крепости</a:t>
            </a:r>
            <a:br>
              <a:rPr lang="ru-RU" sz="3200" b="1" dirty="0" smtClean="0">
                <a:solidFill>
                  <a:srgbClr val="FFCC99"/>
                </a:solidFill>
                <a:latin typeface="Century Gothic" pitchFamily="34" charset="0"/>
              </a:rPr>
            </a:br>
            <a:r>
              <a:rPr lang="ru-RU" sz="3200" b="1" dirty="0" smtClean="0">
                <a:solidFill>
                  <a:srgbClr val="FFCC99"/>
                </a:solidFill>
                <a:latin typeface="Century Gothic" pitchFamily="34" charset="0"/>
              </a:rPr>
              <a:t>(22 июня – 20 июля 1941 г.)</a:t>
            </a:r>
          </a:p>
        </p:txBody>
      </p:sp>
      <p:pic>
        <p:nvPicPr>
          <p:cNvPr id="4104" name="Picture 8" descr="https://avatars.mds.yandex.net/get-pdb/2847913/a444ee4a-6095-4e2c-9662-5ed47aaf4ef2/s12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1752600"/>
            <a:ext cx="7010400" cy="43815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228600"/>
            <a:ext cx="5638800" cy="62484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ru-RU" sz="2800" b="1" smtClean="0"/>
              <a:t>ПАМЯТНИК В БЕРЛИНЕ</a:t>
            </a:r>
            <a:endParaRPr lang="ru-RU" sz="2800" i="1" smtClean="0"/>
          </a:p>
          <a:p>
            <a:pPr>
              <a:lnSpc>
                <a:spcPct val="90000"/>
              </a:lnSpc>
              <a:buFontTx/>
              <a:buNone/>
            </a:pPr>
            <a:r>
              <a:rPr lang="ru-RU" sz="2400" smtClean="0"/>
              <a:t>    …Скольким детям возвратили детство,</a:t>
            </a:r>
            <a:br>
              <a:rPr lang="ru-RU" sz="2400" smtClean="0"/>
            </a:br>
            <a:r>
              <a:rPr lang="ru-RU" sz="2400" smtClean="0"/>
              <a:t>Подарили радость и весну</a:t>
            </a:r>
            <a:br>
              <a:rPr lang="ru-RU" sz="2400" smtClean="0"/>
            </a:br>
            <a:r>
              <a:rPr lang="ru-RU" sz="2400" smtClean="0"/>
              <a:t>Рядовые Армии Советской</a:t>
            </a:r>
            <a:br>
              <a:rPr lang="ru-RU" sz="2400" smtClean="0"/>
            </a:br>
            <a:r>
              <a:rPr lang="ru-RU" sz="2400" smtClean="0"/>
              <a:t>Люди, победившие войну!</a:t>
            </a:r>
          </a:p>
          <a:p>
            <a:pPr>
              <a:lnSpc>
                <a:spcPct val="90000"/>
              </a:lnSpc>
              <a:buFontTx/>
              <a:buNone/>
            </a:pPr>
            <a:endParaRPr lang="ru-RU" sz="2400" smtClean="0"/>
          </a:p>
          <a:p>
            <a:pPr>
              <a:lnSpc>
                <a:spcPct val="90000"/>
              </a:lnSpc>
              <a:buFontTx/>
              <a:buNone/>
            </a:pPr>
            <a:r>
              <a:rPr lang="ru-RU" sz="2400" smtClean="0"/>
              <a:t>    И в Берлине, в праздничную дату,</a:t>
            </a:r>
            <a:br>
              <a:rPr lang="ru-RU" sz="2400" smtClean="0"/>
            </a:br>
            <a:r>
              <a:rPr lang="ru-RU" sz="2400" smtClean="0"/>
              <a:t>Был воздвигнут, чтоб стоять века,</a:t>
            </a:r>
            <a:br>
              <a:rPr lang="ru-RU" sz="2400" smtClean="0"/>
            </a:br>
            <a:r>
              <a:rPr lang="ru-RU" sz="2400" smtClean="0"/>
              <a:t>Памятник Советскому солдату</a:t>
            </a:r>
            <a:br>
              <a:rPr lang="ru-RU" sz="2400" smtClean="0"/>
            </a:br>
            <a:r>
              <a:rPr lang="ru-RU" sz="2400" smtClean="0"/>
              <a:t>С девочкой спасенной на руках.</a:t>
            </a:r>
          </a:p>
          <a:p>
            <a:pPr>
              <a:lnSpc>
                <a:spcPct val="90000"/>
              </a:lnSpc>
              <a:buFontTx/>
              <a:buNone/>
            </a:pPr>
            <a:endParaRPr lang="ru-RU" sz="2400" smtClean="0"/>
          </a:p>
          <a:p>
            <a:pPr>
              <a:lnSpc>
                <a:spcPct val="90000"/>
              </a:lnSpc>
              <a:buFontTx/>
              <a:buNone/>
            </a:pPr>
            <a:r>
              <a:rPr lang="ru-RU" sz="2400" smtClean="0"/>
              <a:t>    Он стоит, как символ нашей славы,</a:t>
            </a:r>
            <a:br>
              <a:rPr lang="ru-RU" sz="2400" smtClean="0"/>
            </a:br>
            <a:r>
              <a:rPr lang="ru-RU" sz="2400" smtClean="0"/>
              <a:t>Как маяк, светящийся во мгле.</a:t>
            </a:r>
            <a:br>
              <a:rPr lang="ru-RU" sz="2400" smtClean="0"/>
            </a:br>
            <a:r>
              <a:rPr lang="ru-RU" sz="2400" smtClean="0"/>
              <a:t>Это он, солдат моей державы,</a:t>
            </a:r>
            <a:br>
              <a:rPr lang="ru-RU" sz="2400" smtClean="0"/>
            </a:br>
            <a:r>
              <a:rPr lang="ru-RU" sz="2400" smtClean="0"/>
              <a:t>Охраняет мир на всей земле.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400" i="1" smtClean="0"/>
              <a:t>                           Георгий Рублёв</a:t>
            </a:r>
            <a:endParaRPr lang="ru-RU" sz="2400" smtClean="0"/>
          </a:p>
          <a:p>
            <a:pPr>
              <a:lnSpc>
                <a:spcPct val="90000"/>
              </a:lnSpc>
            </a:pPr>
            <a:endParaRPr lang="ru-RU" sz="2400" smtClean="0"/>
          </a:p>
        </p:txBody>
      </p:sp>
      <p:sp>
        <p:nvSpPr>
          <p:cNvPr id="108549" name="AutoShape 5" descr="s1200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</p:spPr>
        <p:txBody>
          <a:bodyPr/>
          <a:lstStyle/>
          <a:p>
            <a:endParaRPr lang="ru-RU"/>
          </a:p>
        </p:txBody>
      </p:sp>
      <p:pic>
        <p:nvPicPr>
          <p:cNvPr id="108550" name="Picture 6" descr="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91200" y="609600"/>
            <a:ext cx="3027363" cy="4800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304800"/>
            <a:ext cx="8229600" cy="6096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400" smtClean="0"/>
              <a:t>    </a:t>
            </a:r>
          </a:p>
        </p:txBody>
      </p:sp>
      <p:pic>
        <p:nvPicPr>
          <p:cNvPr id="37892" name="Picture 4" descr="0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304800"/>
            <a:ext cx="853440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14400" y="2133600"/>
            <a:ext cx="8229600" cy="3992563"/>
          </a:xfrm>
        </p:spPr>
        <p:txBody>
          <a:bodyPr>
            <a:normAutofit fontScale="92500" lnSpcReduction="10000"/>
          </a:bodyPr>
          <a:lstStyle/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sz="2800" smtClean="0"/>
              <a:t>Не забудем тех героев,</a:t>
            </a:r>
            <a:br>
              <a:rPr lang="ru-RU" sz="2800" smtClean="0"/>
            </a:br>
            <a:r>
              <a:rPr lang="ru-RU" sz="2800" smtClean="0"/>
              <a:t>Что лежат в земле сырой,</a:t>
            </a:r>
            <a:br>
              <a:rPr lang="ru-RU" sz="2800" smtClean="0"/>
            </a:br>
            <a:r>
              <a:rPr lang="ru-RU" sz="2800" smtClean="0"/>
              <a:t>Жизнь отдав на поле боя</a:t>
            </a:r>
            <a:br>
              <a:rPr lang="ru-RU" sz="2800" smtClean="0"/>
            </a:br>
            <a:r>
              <a:rPr lang="ru-RU" sz="2800" smtClean="0"/>
              <a:t>За народ, за нас с тобой…</a:t>
            </a:r>
            <a:br>
              <a:rPr lang="ru-RU" sz="2800" smtClean="0"/>
            </a:br>
            <a:r>
              <a:rPr lang="ru-RU" sz="2800" smtClean="0"/>
              <a:t/>
            </a:r>
            <a:br>
              <a:rPr lang="ru-RU" sz="2800" smtClean="0"/>
            </a:br>
            <a:r>
              <a:rPr lang="ru-RU" sz="2800" smtClean="0"/>
              <a:t>Слава нашим генералам,</a:t>
            </a:r>
            <a:br>
              <a:rPr lang="ru-RU" sz="2800" smtClean="0"/>
            </a:br>
            <a:r>
              <a:rPr lang="ru-RU" sz="2800" smtClean="0"/>
              <a:t>Слава нашим адмиралам</a:t>
            </a:r>
            <a:br>
              <a:rPr lang="ru-RU" sz="2800" smtClean="0"/>
            </a:br>
            <a:r>
              <a:rPr lang="ru-RU" sz="2800" smtClean="0"/>
              <a:t>И солдатам рядовым –</a:t>
            </a:r>
            <a:br>
              <a:rPr lang="ru-RU" sz="2800" smtClean="0"/>
            </a:br>
            <a:r>
              <a:rPr lang="ru-RU" sz="2800" smtClean="0"/>
              <a:t>Пешим, плавающим, конным,</a:t>
            </a:r>
            <a:br>
              <a:rPr lang="ru-RU" sz="2800" smtClean="0"/>
            </a:br>
            <a:r>
              <a:rPr lang="ru-RU" sz="2800" smtClean="0"/>
              <a:t>Утомлённым, закалённым!</a:t>
            </a:r>
            <a:br>
              <a:rPr lang="ru-RU" sz="2800" smtClean="0"/>
            </a:br>
            <a:r>
              <a:rPr lang="ru-RU" sz="2800" smtClean="0"/>
              <a:t>Слава павшим и живым –</a:t>
            </a:r>
            <a:br>
              <a:rPr lang="ru-RU" sz="2800" smtClean="0"/>
            </a:br>
            <a:r>
              <a:rPr lang="ru-RU" sz="2800" smtClean="0"/>
              <a:t>От души спасибо им!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sz="2800" smtClean="0"/>
              <a:t>                                      С. Михалков</a:t>
            </a:r>
          </a:p>
        </p:txBody>
      </p:sp>
      <p:pic>
        <p:nvPicPr>
          <p:cNvPr id="38917" name="Picture 5" descr="9may_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52400"/>
            <a:ext cx="8534400" cy="19129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1447800"/>
            <a:ext cx="8382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Century Gothic" pitchFamily="34" charset="0"/>
              </a:rPr>
              <a:t>Героическая оборона Брестской крепости стала одной из самых ярких страниц в истории Великой Отечественной войны. 22 июня 1941 года в результате внезапного нападения гитлеровские войска планировали за несколько часов полностью овладеть цитаделью, однако встретили яростный отпор ее защитников, до конца сдерживавших натиск врага.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8600" y="381000"/>
            <a:ext cx="8763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n w="1905"/>
                <a:solidFill>
                  <a:srgbClr val="FFCC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entury Gothic" pitchFamily="34" charset="0"/>
              </a:rPr>
              <a:t>Знаменитая Брестская крепость стала синонимом несломленного духа и </a:t>
            </a:r>
            <a:r>
              <a:rPr lang="ru-RU" b="1" dirty="0" smtClean="0">
                <a:ln w="1905"/>
                <a:solidFill>
                  <a:srgbClr val="FFCC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entury Gothic" pitchFamily="34" charset="0"/>
              </a:rPr>
              <a:t>стойкости</a:t>
            </a:r>
            <a:endParaRPr lang="ru-RU" b="1" dirty="0">
              <a:ln w="1905"/>
              <a:solidFill>
                <a:srgbClr val="FFCC99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entury Gothic" pitchFamily="34" charset="0"/>
            </a:endParaRPr>
          </a:p>
        </p:txBody>
      </p:sp>
      <p:pic>
        <p:nvPicPr>
          <p:cNvPr id="202754" name="Picture 2" descr="https://avatars.mds.yandex.net/get-zen_doc/119454/pub_5ab26b0da86731a9b04234f4_5ab26bf9dd248459fb5c0a17/scale_12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19400" y="4191000"/>
            <a:ext cx="5867400" cy="225063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 smtClean="0">
                <a:ln w="1905"/>
                <a:solidFill>
                  <a:srgbClr val="FFCC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entury Gothic" pitchFamily="34" charset="0"/>
              </a:rPr>
              <a:t>Вечная память героям обороны Брестской крепости</a:t>
            </a:r>
          </a:p>
        </p:txBody>
      </p:sp>
      <p:sp>
        <p:nvSpPr>
          <p:cNvPr id="111624" name="Text Box 8"/>
          <p:cNvSpPr txBox="1">
            <a:spLocks noChangeArrowheads="1"/>
          </p:cNvSpPr>
          <p:nvPr/>
        </p:nvSpPr>
        <p:spPr bwMode="auto">
          <a:xfrm>
            <a:off x="457200" y="5334000"/>
            <a:ext cx="48006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 dirty="0">
                <a:latin typeface="Century Gothic" pitchFamily="34" charset="0"/>
              </a:rPr>
              <a:t>Мемориальный комплекс «Брестская крепость – герой»</a:t>
            </a:r>
          </a:p>
        </p:txBody>
      </p:sp>
      <p:sp>
        <p:nvSpPr>
          <p:cNvPr id="111628" name="AutoShape 12" descr="https://a.d-cd.net/706d98es-192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" name="Рисунок 8" descr="55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1676400"/>
            <a:ext cx="4648200" cy="336064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11630" name="Picture 14" descr="https://pbs.twimg.com/media/Ddug2jdUQAAlKXW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62600" y="1752600"/>
            <a:ext cx="2971800" cy="450272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/>
            <a:r>
              <a:rPr lang="ru-RU" sz="3200" b="1" dirty="0" smtClean="0">
                <a:ln w="1905"/>
                <a:solidFill>
                  <a:srgbClr val="FFCC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entury Gothic" pitchFamily="34" charset="0"/>
              </a:rPr>
              <a:t>Смоленское сражение </a:t>
            </a:r>
            <a:br>
              <a:rPr lang="ru-RU" sz="3200" b="1" dirty="0" smtClean="0">
                <a:ln w="1905"/>
                <a:solidFill>
                  <a:srgbClr val="FFCC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entury Gothic" pitchFamily="34" charset="0"/>
              </a:rPr>
            </a:br>
            <a:r>
              <a:rPr lang="ru-RU" sz="3200" b="1" dirty="0" smtClean="0">
                <a:ln w="1905"/>
                <a:solidFill>
                  <a:srgbClr val="FFCC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entury Gothic" pitchFamily="34" charset="0"/>
              </a:rPr>
              <a:t>(10 </a:t>
            </a:r>
            <a:r>
              <a:rPr lang="ru-RU" sz="3200" b="1" dirty="0" smtClean="0">
                <a:ln w="1905"/>
                <a:solidFill>
                  <a:srgbClr val="FFCC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entury Gothic" pitchFamily="34" charset="0"/>
              </a:rPr>
              <a:t>июля -</a:t>
            </a:r>
            <a:r>
              <a:rPr lang="ru-RU" sz="3200" b="1" dirty="0" smtClean="0">
                <a:ln w="1905"/>
                <a:solidFill>
                  <a:srgbClr val="FFCC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entury Gothic" pitchFamily="34" charset="0"/>
              </a:rPr>
              <a:t>10 сентября </a:t>
            </a:r>
            <a:r>
              <a:rPr lang="ru-RU" sz="3200" b="1" dirty="0" smtClean="0">
                <a:ln w="1905"/>
                <a:solidFill>
                  <a:srgbClr val="FFCC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entury Gothic" pitchFamily="34" charset="0"/>
              </a:rPr>
              <a:t>1941г.)</a:t>
            </a:r>
            <a:endParaRPr lang="ru-RU" sz="3200" b="1" dirty="0" smtClean="0">
              <a:ln w="1905"/>
              <a:solidFill>
                <a:srgbClr val="FFCC99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entury Gothic" pitchFamily="34" charset="0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ru-RU" sz="1800" smtClean="0"/>
              <a:t/>
            </a:r>
            <a:br>
              <a:rPr lang="ru-RU" sz="1800" smtClean="0"/>
            </a:br>
            <a:endParaRPr lang="ru-RU" sz="1800" smtClean="0"/>
          </a:p>
          <a:p>
            <a:pPr eaLnBrk="1" hangingPunct="1">
              <a:buFontTx/>
              <a:buNone/>
            </a:pPr>
            <a:endParaRPr lang="ru-RU" smtClean="0"/>
          </a:p>
        </p:txBody>
      </p:sp>
      <p:sp>
        <p:nvSpPr>
          <p:cNvPr id="5124" name="AutoShape 5" descr="x7L2VSNEiyA8Ez6PHduMw9ts32ehVmvG4mLVGEKj8mxZnT7PdALh1weWRwEohjM6gGMV59aiY8HEP8J?format=match&amp;mode=fit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sz="1800"/>
          </a:p>
        </p:txBody>
      </p:sp>
      <p:pic>
        <p:nvPicPr>
          <p:cNvPr id="5125" name="Picture 6" descr="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2057400"/>
            <a:ext cx="8305800" cy="37480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8915400" cy="639762"/>
          </a:xfrm>
        </p:spPr>
        <p:txBody>
          <a:bodyPr>
            <a:noAutofit/>
          </a:bodyPr>
          <a:lstStyle/>
          <a:p>
            <a:pPr eaLnBrk="1" hangingPunct="1"/>
            <a:r>
              <a:rPr lang="ru-RU" sz="2800" b="1" dirty="0" smtClean="0">
                <a:ln w="1905"/>
                <a:solidFill>
                  <a:srgbClr val="FFCC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entury Gothic" pitchFamily="34" charset="0"/>
              </a:rPr>
              <a:t>Чем примечательно Смоленское сражение?</a:t>
            </a:r>
            <a:r>
              <a:rPr lang="ru-RU" sz="4000" b="1" dirty="0" smtClean="0">
                <a:ln w="1905"/>
                <a:solidFill>
                  <a:srgbClr val="FFCC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entury Gothic" pitchFamily="34" charset="0"/>
              </a:rPr>
              <a:t> 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4648200" y="1600200"/>
            <a:ext cx="4800600" cy="1905000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 Gothic" pitchFamily="34" charset="0"/>
              </a:rPr>
              <a:t>Впервые 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 Gothic" pitchFamily="34" charset="0"/>
              </a:rPr>
              <a:t>за время начала Великой Отечественной войны, немцы были вынуждены остановить наступление и перейти к обороне. </a:t>
            </a:r>
          </a:p>
        </p:txBody>
      </p:sp>
      <p:sp>
        <p:nvSpPr>
          <p:cNvPr id="6148" name="AutoShape 5" descr="234484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sz="1800"/>
          </a:p>
        </p:txBody>
      </p:sp>
      <p:pic>
        <p:nvPicPr>
          <p:cNvPr id="6149" name="Picture 6" descr="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1066800"/>
            <a:ext cx="3886200" cy="26003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150" name="Picture 10" descr="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14600" y="3810000"/>
            <a:ext cx="6248400" cy="264741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8458200" cy="12192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ru-RU" sz="3200" b="1" dirty="0" smtClean="0">
                <a:ln w="1905"/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Оборона Севастополя</a:t>
            </a:r>
            <a:br>
              <a:rPr lang="ru-RU" sz="3200" b="1" dirty="0" smtClean="0">
                <a:ln w="1905"/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</a:br>
            <a:r>
              <a:rPr lang="ru-RU" sz="3200" b="1" dirty="0" smtClean="0">
                <a:ln w="1905"/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(30 октября </a:t>
            </a:r>
            <a:r>
              <a:rPr lang="ru-RU" sz="3200" b="1" dirty="0" smtClean="0">
                <a:ln w="1905"/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1941г</a:t>
            </a:r>
            <a:r>
              <a:rPr lang="ru-RU" sz="3200" b="1" dirty="0" smtClean="0">
                <a:ln w="1905"/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. – 4 июля </a:t>
            </a:r>
            <a:r>
              <a:rPr lang="ru-RU" sz="3200" b="1" dirty="0" smtClean="0">
                <a:ln w="1905"/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1942г</a:t>
            </a:r>
            <a:r>
              <a:rPr lang="ru-RU" sz="3200" b="1" dirty="0" smtClean="0">
                <a:ln w="1905"/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.) </a:t>
            </a:r>
          </a:p>
        </p:txBody>
      </p:sp>
      <p:sp>
        <p:nvSpPr>
          <p:cNvPr id="7174" name="Rectangle 6"/>
          <p:cNvSpPr>
            <a:spLocks noChangeArrowheads="1"/>
          </p:cNvSpPr>
          <p:nvPr/>
        </p:nvSpPr>
        <p:spPr bwMode="auto">
          <a:xfrm>
            <a:off x="381000" y="5743575"/>
            <a:ext cx="838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eaLnBrk="0" hangingPunct="0"/>
            <a:endParaRPr lang="ru-RU" sz="2400"/>
          </a:p>
        </p:txBody>
      </p:sp>
      <p:sp>
        <p:nvSpPr>
          <p:cNvPr id="7" name="TextBox 6"/>
          <p:cNvSpPr txBox="1"/>
          <p:nvPr/>
        </p:nvSpPr>
        <p:spPr>
          <a:xfrm>
            <a:off x="304800" y="1524000"/>
            <a:ext cx="7162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В течении 250 дней защитники Севастополя мужественно противостояли многократно превосходящим силам противника, сдерживая наступление немецкой 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армии.</a:t>
            </a:r>
            <a:endParaRPr lang="ru-RU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pic>
        <p:nvPicPr>
          <p:cNvPr id="26628" name="Picture 4" descr="https://diletant.media/upload/medialibrary/348/34879f9e9d66a43fbcf395a5086b6d6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33800" y="3200400"/>
            <a:ext cx="5029200" cy="325785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9" name="AutoShape 5" descr="sevastopol-memorial"/>
          <p:cNvSpPr>
            <a:spLocks noChangeAspect="1" noChangeArrowheads="1"/>
          </p:cNvSpPr>
          <p:nvPr/>
        </p:nvSpPr>
        <p:spPr bwMode="auto">
          <a:xfrm>
            <a:off x="155575" y="46038"/>
            <a:ext cx="5715000" cy="5715000"/>
          </a:xfrm>
          <a:prstGeom prst="rect">
            <a:avLst/>
          </a:prstGeom>
          <a:noFill/>
        </p:spPr>
        <p:txBody>
          <a:bodyPr/>
          <a:lstStyle/>
          <a:p>
            <a:endParaRPr lang="ru-RU"/>
          </a:p>
        </p:txBody>
      </p:sp>
      <p:pic>
        <p:nvPicPr>
          <p:cNvPr id="113677" name="Picture 13" descr="&amp;Gcy;&amp;ocy;&amp;rcy;&amp;ocy;&amp;dcy; &amp;gcy;&amp;iecy;&amp;rcy;&amp;ocy;&amp;jcy; &amp;Scy;&amp;iecy;&amp;vcy;&amp;acy;&amp;scy;&amp;tcy;&amp;ocy;&amp;pcy;&amp;ocy;&amp;lcy;&amp;softcy;.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2514600"/>
            <a:ext cx="2514600" cy="407561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13678" name="Text Box 14"/>
          <p:cNvSpPr txBox="1">
            <a:spLocks noChangeArrowheads="1"/>
          </p:cNvSpPr>
          <p:nvPr/>
        </p:nvSpPr>
        <p:spPr bwMode="auto">
          <a:xfrm>
            <a:off x="457200" y="457200"/>
            <a:ext cx="25908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 Gothic" pitchFamily="34" charset="0"/>
              </a:rPr>
              <a:t>Памятник м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 Gothic" pitchFamily="34" charset="0"/>
              </a:rPr>
              <a:t>едицинским 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 Gothic" pitchFamily="34" charset="0"/>
              </a:rPr>
              <a:t>работникам, </a:t>
            </a:r>
            <a:endParaRPr lang="ru-RU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entury Gothic" pitchFamily="34" charset="0"/>
            </a:endParaRPr>
          </a:p>
          <a:p>
            <a:pPr algn="ctr"/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 Gothic" pitchFamily="34" charset="0"/>
              </a:rPr>
              <a:t>участникам 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 Gothic" pitchFamily="34" charset="0"/>
              </a:rPr>
              <a:t>обороны</a:t>
            </a:r>
          </a:p>
        </p:txBody>
      </p:sp>
      <p:sp>
        <p:nvSpPr>
          <p:cNvPr id="113679" name="Text Box 15"/>
          <p:cNvSpPr txBox="1">
            <a:spLocks noChangeArrowheads="1"/>
          </p:cNvSpPr>
          <p:nvPr/>
        </p:nvSpPr>
        <p:spPr bwMode="auto">
          <a:xfrm>
            <a:off x="3657600" y="4800600"/>
            <a:ext cx="52578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 Gothic" pitchFamily="34" charset="0"/>
              </a:rPr>
              <a:t>Памятник</a:t>
            </a:r>
          </a:p>
          <a:p>
            <a:pPr algn="ctr"/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 Gothic" pitchFamily="34" charset="0"/>
              </a:rPr>
              <a:t>подводникам-черноморцам </a:t>
            </a:r>
          </a:p>
          <a:p>
            <a:pPr algn="ctr"/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 Gothic" pitchFamily="34" charset="0"/>
              </a:rPr>
              <a:t>в Севастополе</a:t>
            </a:r>
            <a:endParaRPr lang="ru-RU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entury Gothic" pitchFamily="34" charset="0"/>
            </a:endParaRPr>
          </a:p>
        </p:txBody>
      </p:sp>
      <p:pic>
        <p:nvPicPr>
          <p:cNvPr id="24578" name="Picture 2" descr="https://kianews24.ru/wp-content/uploads/2018/03/Foto0001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67200" y="457200"/>
            <a:ext cx="4419600" cy="418388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36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136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136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136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136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Литейная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1390</TotalTime>
  <Words>415</Words>
  <Application>Microsoft PowerPoint</Application>
  <PresentationFormat>Экран (4:3)</PresentationFormat>
  <Paragraphs>80</Paragraphs>
  <Slides>32</Slides>
  <Notes>1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3" baseType="lpstr">
      <vt:lpstr>Литейная</vt:lpstr>
      <vt:lpstr>Слайд 1</vt:lpstr>
      <vt:lpstr>Слайд 2</vt:lpstr>
      <vt:lpstr>Оборона Брестской крепости (22 июня – 20 июля 1941 г.)</vt:lpstr>
      <vt:lpstr>Слайд 4</vt:lpstr>
      <vt:lpstr>Вечная память героям обороны Брестской крепости</vt:lpstr>
      <vt:lpstr>Смоленское сражение  (10 июля -10 сентября 1941г.)</vt:lpstr>
      <vt:lpstr>Чем примечательно Смоленское сражение? </vt:lpstr>
      <vt:lpstr>Оборона Севастополя (30 октября 1941г. – 4 июля 1942г.) </vt:lpstr>
      <vt:lpstr>Слайд 9</vt:lpstr>
      <vt:lpstr>Битва за Москву  (30 сентября 1941г. - 7 января 1942г.)</vt:lpstr>
      <vt:lpstr>Слайд 11</vt:lpstr>
      <vt:lpstr>Парад на Красной площади в Москве 1941 года</vt:lpstr>
      <vt:lpstr>Подвиг героев-панфиловцев у разъезда Дубосекова</vt:lpstr>
      <vt:lpstr>Сталинградская битва  (17 июля 1942г. - 2 февраля 1943г.) </vt:lpstr>
      <vt:lpstr>Слайд 15</vt:lpstr>
      <vt:lpstr>Слайд 16</vt:lpstr>
      <vt:lpstr>Битва за Ленинград  (10 июля 1941г.- 9 августа 1944г.)</vt:lpstr>
      <vt:lpstr>Слайд 18</vt:lpstr>
      <vt:lpstr>Слайд 19</vt:lpstr>
      <vt:lpstr>Скульптура «Родина-мать» на Пискаревском кладбище</vt:lpstr>
      <vt:lpstr>Медаль  «За оборону Ленинграда»</vt:lpstr>
      <vt:lpstr> </vt:lpstr>
      <vt:lpstr>Слайд 23</vt:lpstr>
      <vt:lpstr>Слайд 24</vt:lpstr>
      <vt:lpstr>Музей-заповедник «Прохоровское поле», увековечивающий подвиг, совершенный во время Великой Отечественной войны.  </vt:lpstr>
      <vt:lpstr>Битва за Берлин  (16 апреля-8 мая 1945)  </vt:lpstr>
      <vt:lpstr>Слайд 27</vt:lpstr>
      <vt:lpstr>Слайд 28</vt:lpstr>
      <vt:lpstr>Победа!</vt:lpstr>
      <vt:lpstr>Слайд 30</vt:lpstr>
      <vt:lpstr>Слайд 31</vt:lpstr>
      <vt:lpstr>Слайд 32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Администратор</dc:creator>
  <cp:lastModifiedBy>Администратор</cp:lastModifiedBy>
  <cp:revision>26</cp:revision>
  <cp:lastPrinted>1601-01-01T00:00:00Z</cp:lastPrinted>
  <dcterms:created xsi:type="dcterms:W3CDTF">1601-01-01T00:00:00Z</dcterms:created>
  <dcterms:modified xsi:type="dcterms:W3CDTF">2020-05-07T10:12:20Z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